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5" r:id="rId3"/>
    <p:sldId id="266" r:id="rId4"/>
    <p:sldId id="267" r:id="rId5"/>
    <p:sldId id="268" r:id="rId6"/>
    <p:sldId id="257" r:id="rId7"/>
    <p:sldId id="271" r:id="rId8"/>
    <p:sldId id="258" r:id="rId9"/>
    <p:sldId id="259" r:id="rId10"/>
    <p:sldId id="260" r:id="rId11"/>
    <p:sldId id="261" r:id="rId12"/>
    <p:sldId id="262" r:id="rId13"/>
    <p:sldId id="263" r:id="rId14"/>
    <p:sldId id="272" r:id="rId15"/>
    <p:sldId id="264" r:id="rId16"/>
    <p:sldId id="273"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7"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855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www.youtube.com/watch?v=PVCGDoTZHaI" TargetMode="External"/><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hyperlink" Target="https://www.youtube.com/watch?v=fKXztwtXaGo" TargetMode="External"/><Relationship Id="rId12" Type="http://schemas.openxmlformats.org/officeDocument/2006/relationships/hyperlink" Target="https://www.youtube.com/watch?v=LguXfHKsa0c&amp;t=7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hyperlink" Target="https://www.bing.com/videos/riverview/relatedvideo?q=sofiya+robot&amp;mid=90928B211CCBF6368FE390928B211CCBF6368FE3&amp;FORM=VIRE" TargetMode="External"/><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worldometers.info/"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youtube.com/watch?v=FbUh6VaqmAM" TargetMode="External"/><Relationship Id="rId5" Type="http://schemas.openxmlformats.org/officeDocument/2006/relationships/hyperlink" Target="https://www.youtube.com/watch?v=UwQ08ZtrSN0" TargetMode="External"/><Relationship Id="rId4" Type="http://schemas.openxmlformats.org/officeDocument/2006/relationships/hyperlink" Target="https://www.youtube.com/watch?v=IuXVroxSVN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1"/>
          <p:cNvSpPr/>
          <p:nvPr/>
        </p:nvSpPr>
        <p:spPr>
          <a:xfrm>
            <a:off x="844510" y="323385"/>
            <a:ext cx="7732331" cy="3767364"/>
          </a:xfrm>
          <a:prstGeom prst="rect">
            <a:avLst/>
          </a:prstGeom>
          <a:noFill/>
          <a:ln/>
        </p:spPr>
        <p:txBody>
          <a:bodyPr wrap="square" rtlCol="0" anchor="t"/>
          <a:lstStyle/>
          <a:p>
            <a:pPr marL="0" indent="0">
              <a:lnSpc>
                <a:spcPts val="7712"/>
              </a:lnSpc>
              <a:buNone/>
            </a:pPr>
            <a:r>
              <a:rPr lang="en-US" sz="6170" b="1" u="sng" kern="0" spc="-123" dirty="0">
                <a:solidFill>
                  <a:srgbClr val="000000"/>
                </a:solidFill>
                <a:latin typeface="Source Serif Pro" pitchFamily="34" charset="0"/>
                <a:ea typeface="Source Serif Pro" pitchFamily="34" charset="-122"/>
                <a:cs typeface="Source Serif Pro" pitchFamily="34" charset="-120"/>
              </a:rPr>
              <a:t>Module – 1:</a:t>
            </a:r>
            <a:r>
              <a:rPr lang="en-US" sz="6170" kern="0" spc="-123" dirty="0">
                <a:solidFill>
                  <a:srgbClr val="000000"/>
                </a:solidFill>
                <a:latin typeface="Source Serif Pro" pitchFamily="34" charset="0"/>
                <a:ea typeface="Source Serif Pro" pitchFamily="34" charset="-122"/>
                <a:cs typeface="Source Serif Pro" pitchFamily="34" charset="-120"/>
              </a:rPr>
              <a:t> </a:t>
            </a:r>
            <a:r>
              <a:rPr lang="en-US" sz="6170" b="1" kern="0" spc="-123" dirty="0">
                <a:solidFill>
                  <a:srgbClr val="000000"/>
                </a:solidFill>
                <a:latin typeface="Source Serif Pro" pitchFamily="34" charset="0"/>
                <a:ea typeface="Source Serif Pro" pitchFamily="34" charset="-122"/>
                <a:cs typeface="Source Serif Pro" pitchFamily="34" charset="-120"/>
              </a:rPr>
              <a:t>Artificial Intelligence &amp; Big Data Analytics: An Introduction</a:t>
            </a:r>
            <a:endParaRPr lang="en-US" sz="6170" dirty="0"/>
          </a:p>
        </p:txBody>
      </p:sp>
      <p:sp>
        <p:nvSpPr>
          <p:cNvPr id="7" name="Text 2"/>
          <p:cNvSpPr/>
          <p:nvPr/>
        </p:nvSpPr>
        <p:spPr>
          <a:xfrm>
            <a:off x="844510" y="4452699"/>
            <a:ext cx="7454979" cy="1930598"/>
          </a:xfrm>
          <a:prstGeom prst="rect">
            <a:avLst/>
          </a:prstGeom>
          <a:noFill/>
          <a:ln/>
        </p:spPr>
        <p:txBody>
          <a:bodyPr wrap="square" rtlCol="0" anchor="t"/>
          <a:lstStyle/>
          <a:p>
            <a:pPr marL="0" indent="0">
              <a:lnSpc>
                <a:spcPts val="3040"/>
              </a:lnSpc>
              <a:buNone/>
            </a:pPr>
            <a:r>
              <a:rPr lang="en-US" sz="1900" kern="0" spc="-38" dirty="0">
                <a:solidFill>
                  <a:srgbClr val="272525"/>
                </a:solidFill>
                <a:latin typeface="Source Sans Pro" pitchFamily="34" charset="0"/>
                <a:ea typeface="Source Sans Pro" pitchFamily="34" charset="-122"/>
                <a:cs typeface="Source Sans Pro" pitchFamily="34" charset="-120"/>
              </a:rPr>
              <a:t>Artificial Intelligence (AI) and Big Data Analytics have become integral parts of our modern world, transforming industries, enhancing decision-making, and revolutionizing the way we live and work. This introductory module will provide a comprehensive overview of the fundamental use cases, types of AI systems, and the diverse roles available in this exciting field.</a:t>
            </a:r>
          </a:p>
          <a:p>
            <a:pPr marL="0" indent="0">
              <a:lnSpc>
                <a:spcPts val="3040"/>
              </a:lnSpc>
              <a:buNone/>
            </a:pPr>
            <a:endParaRPr lang="en-US" sz="1900" dirty="0"/>
          </a:p>
        </p:txBody>
      </p:sp>
      <p:sp>
        <p:nvSpPr>
          <p:cNvPr id="8" name="Shape 3"/>
          <p:cNvSpPr/>
          <p:nvPr/>
        </p:nvSpPr>
        <p:spPr>
          <a:xfrm>
            <a:off x="844510" y="6672739"/>
            <a:ext cx="386001" cy="386001"/>
          </a:xfrm>
          <a:prstGeom prst="roundRect">
            <a:avLst>
              <a:gd name="adj" fmla="val 23686689"/>
            </a:avLst>
          </a:prstGeom>
          <a:noFill/>
          <a:ln w="7620">
            <a:solidFill>
              <a:srgbClr val="FFFFFF"/>
            </a:solidFill>
            <a:prstDash val="solid"/>
          </a:ln>
        </p:spPr>
        <p:txBody>
          <a:bodyPr/>
          <a:lstStyle/>
          <a:p>
            <a:endParaRPr lang="en-IN"/>
          </a:p>
        </p:txBody>
      </p:sp>
      <p:pic>
        <p:nvPicPr>
          <p:cNvPr id="31" name="Image 2" descr="preencoded.png">
            <a:extLst>
              <a:ext uri="{FF2B5EF4-FFF2-40B4-BE49-F238E27FC236}">
                <a16:creationId xmlns:a16="http://schemas.microsoft.com/office/drawing/2014/main" id="{45C80833-0365-0B49-8EE6-73D23CF4F4BB}"/>
              </a:ext>
            </a:extLst>
          </p:cNvPr>
          <p:cNvPicPr>
            <a:picLocks noChangeAspect="1"/>
          </p:cNvPicPr>
          <p:nvPr/>
        </p:nvPicPr>
        <p:blipFill>
          <a:blip r:embed="rId5"/>
          <a:stretch>
            <a:fillRect/>
          </a:stretch>
        </p:blipFill>
        <p:spPr>
          <a:xfrm>
            <a:off x="9452610" y="1594624"/>
            <a:ext cx="5077429" cy="4145260"/>
          </a:xfrm>
          <a:prstGeom prst="rect">
            <a:avLst/>
          </a:prstGeom>
        </p:spPr>
      </p:pic>
      <p:pic>
        <p:nvPicPr>
          <p:cNvPr id="32" name="Image 3" descr="preencoded.png">
            <a:extLst>
              <a:ext uri="{FF2B5EF4-FFF2-40B4-BE49-F238E27FC236}">
                <a16:creationId xmlns:a16="http://schemas.microsoft.com/office/drawing/2014/main" id="{F168D78A-9A0A-6947-C312-255B341188CA}"/>
              </a:ext>
            </a:extLst>
          </p:cNvPr>
          <p:cNvPicPr>
            <a:picLocks noChangeAspect="1"/>
          </p:cNvPicPr>
          <p:nvPr/>
        </p:nvPicPr>
        <p:blipFill>
          <a:blip r:embed="rId6"/>
          <a:stretch>
            <a:fillRect/>
          </a:stretch>
        </p:blipFill>
        <p:spPr>
          <a:xfrm>
            <a:off x="736879" y="6968492"/>
            <a:ext cx="379690" cy="379690"/>
          </a:xfrm>
          <a:prstGeom prst="rect">
            <a:avLst/>
          </a:prstGeom>
        </p:spPr>
      </p:pic>
      <p:sp>
        <p:nvSpPr>
          <p:cNvPr id="33" name="Text 4">
            <a:extLst>
              <a:ext uri="{FF2B5EF4-FFF2-40B4-BE49-F238E27FC236}">
                <a16:creationId xmlns:a16="http://schemas.microsoft.com/office/drawing/2014/main" id="{FA0443B3-2EAF-F784-1B51-EE969ADEFBC4}"/>
              </a:ext>
            </a:extLst>
          </p:cNvPr>
          <p:cNvSpPr/>
          <p:nvPr/>
        </p:nvSpPr>
        <p:spPr>
          <a:xfrm>
            <a:off x="1116569" y="6907539"/>
            <a:ext cx="2363391" cy="431959"/>
          </a:xfrm>
          <a:prstGeom prst="rect">
            <a:avLst/>
          </a:prstGeom>
          <a:noFill/>
          <a:ln/>
        </p:spPr>
        <p:txBody>
          <a:bodyPr wrap="none" rtlCol="0" anchor="t"/>
          <a:lstStyle/>
          <a:p>
            <a:pPr marL="0" indent="0" algn="l">
              <a:lnSpc>
                <a:spcPts val="3402"/>
              </a:lnSpc>
              <a:buNone/>
            </a:pPr>
            <a:r>
              <a:rPr lang="en-US" sz="2430" b="1" kern="0" spc="-39" dirty="0">
                <a:solidFill>
                  <a:srgbClr val="272525"/>
                </a:solidFill>
                <a:latin typeface="Source Sans Pro" pitchFamily="34" charset="0"/>
                <a:ea typeface="Source Sans Pro" pitchFamily="34" charset="-122"/>
                <a:cs typeface="Source Sans Pro" pitchFamily="34" charset="-120"/>
              </a:rPr>
              <a:t>by Ramanuj Saket</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01765" y="-1474896"/>
            <a:ext cx="13046927" cy="9969190"/>
          </a:xfrm>
          <a:prstGeom prst="rect">
            <a:avLst/>
          </a:prstGeom>
          <a:solidFill>
            <a:srgbClr val="FFFF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5486400" cy="9335572"/>
          </a:xfrm>
          <a:prstGeom prst="rect">
            <a:avLst/>
          </a:prstGeom>
        </p:spPr>
      </p:pic>
      <p:pic>
        <p:nvPicPr>
          <p:cNvPr id="5" name="Image 2" descr="preencoded.png"/>
          <p:cNvPicPr>
            <a:picLocks noChangeAspect="1"/>
          </p:cNvPicPr>
          <p:nvPr/>
        </p:nvPicPr>
        <p:blipFill>
          <a:blip r:embed="rId5"/>
          <a:stretch>
            <a:fillRect/>
          </a:stretch>
        </p:blipFill>
        <p:spPr>
          <a:xfrm>
            <a:off x="431959" y="2167930"/>
            <a:ext cx="5054441" cy="5054441"/>
          </a:xfrm>
          <a:prstGeom prst="rect">
            <a:avLst/>
          </a:prstGeom>
        </p:spPr>
      </p:pic>
      <p:sp>
        <p:nvSpPr>
          <p:cNvPr id="6" name="Text 1"/>
          <p:cNvSpPr/>
          <p:nvPr/>
        </p:nvSpPr>
        <p:spPr>
          <a:xfrm>
            <a:off x="5992058" y="169352"/>
            <a:ext cx="4066342" cy="508159"/>
          </a:xfrm>
          <a:prstGeom prst="rect">
            <a:avLst/>
          </a:prstGeom>
          <a:noFill/>
          <a:ln/>
        </p:spPr>
        <p:txBody>
          <a:bodyPr wrap="none" rtlCol="0" anchor="t"/>
          <a:lstStyle/>
          <a:p>
            <a:pPr marL="0" indent="0">
              <a:lnSpc>
                <a:spcPts val="4002"/>
              </a:lnSpc>
              <a:buNone/>
            </a:pPr>
            <a:r>
              <a:rPr lang="en-US" sz="3202" b="1" kern="0" spc="-64" dirty="0">
                <a:solidFill>
                  <a:srgbClr val="000000"/>
                </a:solidFill>
                <a:latin typeface="Source Serif Pro" pitchFamily="34" charset="0"/>
                <a:ea typeface="Source Serif Pro" pitchFamily="34" charset="-122"/>
                <a:cs typeface="Source Serif Pro" pitchFamily="34" charset="-120"/>
              </a:rPr>
              <a:t>Fields of AI</a:t>
            </a:r>
            <a:endParaRPr lang="en-US" sz="3202" dirty="0"/>
          </a:p>
        </p:txBody>
      </p:sp>
      <p:pic>
        <p:nvPicPr>
          <p:cNvPr id="7" name="Image 3" descr="preencoded.png"/>
          <p:cNvPicPr>
            <a:picLocks noChangeAspect="1"/>
          </p:cNvPicPr>
          <p:nvPr/>
        </p:nvPicPr>
        <p:blipFill>
          <a:blip r:embed="rId6"/>
          <a:stretch>
            <a:fillRect/>
          </a:stretch>
        </p:blipFill>
        <p:spPr>
          <a:xfrm>
            <a:off x="6075712" y="774368"/>
            <a:ext cx="431959" cy="431959"/>
          </a:xfrm>
          <a:prstGeom prst="rect">
            <a:avLst/>
          </a:prstGeom>
        </p:spPr>
      </p:pic>
      <p:sp>
        <p:nvSpPr>
          <p:cNvPr id="8" name="Text 2"/>
          <p:cNvSpPr/>
          <p:nvPr/>
        </p:nvSpPr>
        <p:spPr>
          <a:xfrm>
            <a:off x="5958605" y="1354227"/>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Computer Vision</a:t>
            </a:r>
            <a:endParaRPr lang="en-US" sz="1601" dirty="0"/>
          </a:p>
        </p:txBody>
      </p:sp>
      <p:sp>
        <p:nvSpPr>
          <p:cNvPr id="9" name="Text 3"/>
          <p:cNvSpPr/>
          <p:nvPr/>
        </p:nvSpPr>
        <p:spPr>
          <a:xfrm>
            <a:off x="5958605" y="1683292"/>
            <a:ext cx="7934325" cy="125658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Computer vision involves the development of algorithms and systems that can interpret and understand digital images and videos, enabling machines to "see" and analyze the world around them.</a:t>
            </a:r>
          </a:p>
          <a:p>
            <a:pPr marL="0" indent="0" algn="l">
              <a:lnSpc>
                <a:spcPts val="2177"/>
              </a:lnSpc>
              <a:buNone/>
            </a:pPr>
            <a:r>
              <a:rPr lang="en-IN" sz="1400" b="1" dirty="0"/>
              <a:t>Some Links:</a:t>
            </a:r>
            <a:r>
              <a:rPr lang="en-IN" sz="1400" dirty="0">
                <a:solidFill>
                  <a:schemeClr val="accent4">
                    <a:lumMod val="20000"/>
                    <a:lumOff val="80000"/>
                  </a:schemeClr>
                </a:solidFill>
              </a:rPr>
              <a:t>s:</a:t>
            </a:r>
            <a:r>
              <a:rPr lang="en-IN" sz="1400" dirty="0"/>
              <a:t>1. </a:t>
            </a:r>
            <a:r>
              <a:rPr lang="en-US" sz="1400" dirty="0">
                <a:hlinkClick r:id="rId7"/>
              </a:rPr>
              <a:t>This Is What Tesla's Autopilot Sees On The Road (youtube.com)</a:t>
            </a:r>
            <a:r>
              <a:rPr lang="en-US" sz="1400" dirty="0"/>
              <a:t>, 2. </a:t>
            </a:r>
            <a:r>
              <a:rPr lang="en-US" sz="1400" dirty="0" err="1">
                <a:hlinkClick r:id="rId8"/>
              </a:rPr>
              <a:t>GoodVision</a:t>
            </a:r>
            <a:r>
              <a:rPr lang="en-US" sz="1400" dirty="0">
                <a:hlinkClick r:id="rId8"/>
              </a:rPr>
              <a:t> Video Insights: Traffic Analysis via Video Extraction (youtube.com)</a:t>
            </a:r>
            <a:endParaRPr lang="en-US" sz="1361" dirty="0"/>
          </a:p>
        </p:txBody>
      </p:sp>
      <p:pic>
        <p:nvPicPr>
          <p:cNvPr id="10" name="Image 4" descr="preencoded.png"/>
          <p:cNvPicPr>
            <a:picLocks noChangeAspect="1"/>
          </p:cNvPicPr>
          <p:nvPr/>
        </p:nvPicPr>
        <p:blipFill>
          <a:blip r:embed="rId9"/>
          <a:stretch>
            <a:fillRect/>
          </a:stretch>
        </p:blipFill>
        <p:spPr>
          <a:xfrm>
            <a:off x="6075711" y="3077740"/>
            <a:ext cx="431959" cy="431959"/>
          </a:xfrm>
          <a:prstGeom prst="rect">
            <a:avLst/>
          </a:prstGeom>
        </p:spPr>
      </p:pic>
      <p:sp>
        <p:nvSpPr>
          <p:cNvPr id="11" name="Text 4"/>
          <p:cNvSpPr/>
          <p:nvPr/>
        </p:nvSpPr>
        <p:spPr>
          <a:xfrm>
            <a:off x="6033911" y="3613283"/>
            <a:ext cx="3117890"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Natural Language Processing (NLP)</a:t>
            </a:r>
            <a:endParaRPr lang="en-US" sz="1601" dirty="0"/>
          </a:p>
        </p:txBody>
      </p:sp>
      <p:sp>
        <p:nvSpPr>
          <p:cNvPr id="12" name="Text 5"/>
          <p:cNvSpPr/>
          <p:nvPr/>
        </p:nvSpPr>
        <p:spPr>
          <a:xfrm>
            <a:off x="6033911" y="3923644"/>
            <a:ext cx="7934325" cy="89880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NLP focuses on the interaction between computers and human languages, allowing machines to understand, interpret, and generate natural language, including speech and text. </a:t>
            </a:r>
          </a:p>
          <a:p>
            <a:pPr marL="0" indent="0" algn="l">
              <a:lnSpc>
                <a:spcPts val="2177"/>
              </a:lnSpc>
              <a:buNone/>
            </a:pPr>
            <a:r>
              <a:rPr lang="en-US" sz="1361" kern="0" spc="-27" dirty="0">
                <a:solidFill>
                  <a:srgbClr val="272525"/>
                </a:solidFill>
                <a:latin typeface="Source Sans Pro" pitchFamily="34" charset="0"/>
                <a:ea typeface="Source Sans Pro" pitchFamily="34" charset="-122"/>
              </a:rPr>
              <a:t>Example: ChatGPT </a:t>
            </a:r>
            <a:endParaRPr lang="en-US" sz="1361" dirty="0"/>
          </a:p>
        </p:txBody>
      </p:sp>
      <p:pic>
        <p:nvPicPr>
          <p:cNvPr id="13" name="Image 5" descr="preencoded.png"/>
          <p:cNvPicPr>
            <a:picLocks noChangeAspect="1"/>
          </p:cNvPicPr>
          <p:nvPr/>
        </p:nvPicPr>
        <p:blipFill>
          <a:blip r:embed="rId10"/>
          <a:stretch>
            <a:fillRect/>
          </a:stretch>
        </p:blipFill>
        <p:spPr>
          <a:xfrm>
            <a:off x="6071070" y="4999020"/>
            <a:ext cx="431959" cy="431959"/>
          </a:xfrm>
          <a:prstGeom prst="rect">
            <a:avLst/>
          </a:prstGeom>
        </p:spPr>
      </p:pic>
      <p:sp>
        <p:nvSpPr>
          <p:cNvPr id="15" name="Text 7"/>
          <p:cNvSpPr/>
          <p:nvPr/>
        </p:nvSpPr>
        <p:spPr>
          <a:xfrm>
            <a:off x="5992058" y="5546807"/>
            <a:ext cx="7934325" cy="898803"/>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Robotics combines AI, mechanics, and engineering to create autonomous or semi-autonomous machines that can perform physical tasks, from industrial automation to personal assistance.</a:t>
            </a:r>
          </a:p>
          <a:p>
            <a:pPr>
              <a:lnSpc>
                <a:spcPts val="2177"/>
              </a:lnSpc>
            </a:pPr>
            <a:r>
              <a:rPr lang="en-US" sz="1361" b="1" kern="0" spc="-27" dirty="0">
                <a:solidFill>
                  <a:srgbClr val="272525"/>
                </a:solidFill>
                <a:latin typeface="Source Sans Pro" pitchFamily="34" charset="0"/>
                <a:ea typeface="Source Sans Pro" pitchFamily="34" charset="-122"/>
                <a:cs typeface="Source Sans Pro" pitchFamily="34" charset="-120"/>
              </a:rPr>
              <a:t>Link: </a:t>
            </a:r>
            <a:r>
              <a:rPr lang="en-IN" sz="1800" b="1"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11"/>
              </a:rPr>
              <a:t>Bing Videos</a:t>
            </a:r>
            <a:r>
              <a:rPr lang="en-IN" sz="1800" b="1"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a:t>
            </a:r>
            <a:r>
              <a:rPr lang="en-IN" sz="1800" b="1"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12"/>
              </a:rPr>
              <a:t>Sophia Awakens - Episode 1 (youtube.com)</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l">
              <a:lnSpc>
                <a:spcPts val="2177"/>
              </a:lnSpc>
              <a:buNone/>
            </a:pPr>
            <a:endParaRPr lang="en-US" sz="1361" kern="0" spc="-27" dirty="0">
              <a:solidFill>
                <a:srgbClr val="272525"/>
              </a:solidFill>
              <a:latin typeface="Source Sans Pro" pitchFamily="34" charset="0"/>
              <a:ea typeface="Source Sans Pro" pitchFamily="34" charset="-122"/>
              <a:cs typeface="Source Sans Pro" pitchFamily="34" charset="-120"/>
            </a:endParaRPr>
          </a:p>
          <a:p>
            <a:pPr marL="0" indent="0" algn="l">
              <a:lnSpc>
                <a:spcPts val="2177"/>
              </a:lnSpc>
              <a:buNone/>
            </a:pPr>
            <a:endParaRPr lang="en-US" sz="1361" dirty="0"/>
          </a:p>
        </p:txBody>
      </p:sp>
      <p:pic>
        <p:nvPicPr>
          <p:cNvPr id="16" name="Image 6" descr="preencoded.png"/>
          <p:cNvPicPr>
            <a:picLocks noChangeAspect="1"/>
          </p:cNvPicPr>
          <p:nvPr/>
        </p:nvPicPr>
        <p:blipFill>
          <a:blip r:embed="rId13"/>
          <a:stretch>
            <a:fillRect/>
          </a:stretch>
        </p:blipFill>
        <p:spPr>
          <a:xfrm>
            <a:off x="6068831" y="6578000"/>
            <a:ext cx="431959" cy="431959"/>
          </a:xfrm>
          <a:prstGeom prst="rect">
            <a:avLst/>
          </a:prstGeom>
        </p:spPr>
      </p:pic>
      <p:sp>
        <p:nvSpPr>
          <p:cNvPr id="17" name="Text 8"/>
          <p:cNvSpPr/>
          <p:nvPr/>
        </p:nvSpPr>
        <p:spPr>
          <a:xfrm>
            <a:off x="5992117" y="7142349"/>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Machine Learning</a:t>
            </a:r>
            <a:endParaRPr lang="en-US" sz="1601" dirty="0"/>
          </a:p>
        </p:txBody>
      </p:sp>
      <p:sp>
        <p:nvSpPr>
          <p:cNvPr id="18" name="Text 9"/>
          <p:cNvSpPr/>
          <p:nvPr/>
        </p:nvSpPr>
        <p:spPr>
          <a:xfrm>
            <a:off x="5958604" y="7492586"/>
            <a:ext cx="7934325" cy="586956"/>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Machine learning is the core of AI, involving the development of algorithms and statistical models that enable computers to learn from data and make predictions or decisions without being explicitly programmed.</a:t>
            </a:r>
            <a:endParaRPr lang="en-US" sz="1361" dirty="0"/>
          </a:p>
        </p:txBody>
      </p:sp>
      <p:sp>
        <p:nvSpPr>
          <p:cNvPr id="19" name="Text 6"/>
          <p:cNvSpPr/>
          <p:nvPr/>
        </p:nvSpPr>
        <p:spPr>
          <a:xfrm>
            <a:off x="6523197" y="5025641"/>
            <a:ext cx="1136323" cy="185315"/>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Robotics</a:t>
            </a:r>
            <a:endParaRPr lang="en-US" sz="160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4148" y="2679144"/>
            <a:ext cx="5025985" cy="2871311"/>
          </a:xfrm>
          <a:prstGeom prst="rect">
            <a:avLst/>
          </a:prstGeom>
        </p:spPr>
      </p:pic>
      <p:sp>
        <p:nvSpPr>
          <p:cNvPr id="6" name="Text 1"/>
          <p:cNvSpPr/>
          <p:nvPr/>
        </p:nvSpPr>
        <p:spPr>
          <a:xfrm>
            <a:off x="644485" y="1366480"/>
            <a:ext cx="6736080" cy="541496"/>
          </a:xfrm>
          <a:prstGeom prst="rect">
            <a:avLst/>
          </a:prstGeom>
          <a:noFill/>
          <a:ln/>
        </p:spPr>
        <p:txBody>
          <a:bodyPr wrap="none" rtlCol="0" anchor="t"/>
          <a:lstStyle/>
          <a:p>
            <a:pPr marL="0" indent="0">
              <a:lnSpc>
                <a:spcPts val="4265"/>
              </a:lnSpc>
              <a:buNone/>
            </a:pPr>
            <a:r>
              <a:rPr lang="en-US" sz="3412" b="1" kern="0" spc="-68" dirty="0">
                <a:solidFill>
                  <a:srgbClr val="000000"/>
                </a:solidFill>
                <a:latin typeface="Source Serif Pro" pitchFamily="34" charset="0"/>
                <a:ea typeface="Source Serif Pro" pitchFamily="34" charset="-122"/>
                <a:cs typeface="Source Serif Pro" pitchFamily="34" charset="-120"/>
              </a:rPr>
              <a:t>Careers in AI and Big Data Analytics</a:t>
            </a:r>
            <a:endParaRPr lang="en-US" sz="3412" dirty="0"/>
          </a:p>
        </p:txBody>
      </p:sp>
      <p:sp>
        <p:nvSpPr>
          <p:cNvPr id="7" name="Shape 2"/>
          <p:cNvSpPr/>
          <p:nvPr/>
        </p:nvSpPr>
        <p:spPr>
          <a:xfrm>
            <a:off x="909161" y="2184083"/>
            <a:ext cx="22860" cy="4679037"/>
          </a:xfrm>
          <a:prstGeom prst="roundRect">
            <a:avLst>
              <a:gd name="adj" fmla="val 338320"/>
            </a:avLst>
          </a:prstGeom>
          <a:solidFill>
            <a:srgbClr val="D6BADD"/>
          </a:solidFill>
          <a:ln/>
        </p:spPr>
        <p:txBody>
          <a:bodyPr/>
          <a:lstStyle/>
          <a:p>
            <a:endParaRPr lang="en-IN"/>
          </a:p>
        </p:txBody>
      </p:sp>
      <p:sp>
        <p:nvSpPr>
          <p:cNvPr id="8" name="Shape 3"/>
          <p:cNvSpPr/>
          <p:nvPr/>
        </p:nvSpPr>
        <p:spPr>
          <a:xfrm>
            <a:off x="1104840" y="2586752"/>
            <a:ext cx="644485" cy="22860"/>
          </a:xfrm>
          <a:prstGeom prst="roundRect">
            <a:avLst>
              <a:gd name="adj" fmla="val 338320"/>
            </a:avLst>
          </a:prstGeom>
          <a:solidFill>
            <a:srgbClr val="D6BADD"/>
          </a:solidFill>
          <a:ln/>
        </p:spPr>
        <p:txBody>
          <a:bodyPr/>
          <a:lstStyle/>
          <a:p>
            <a:endParaRPr lang="en-IN"/>
          </a:p>
        </p:txBody>
      </p:sp>
      <p:sp>
        <p:nvSpPr>
          <p:cNvPr id="9" name="Shape 4"/>
          <p:cNvSpPr/>
          <p:nvPr/>
        </p:nvSpPr>
        <p:spPr>
          <a:xfrm>
            <a:off x="713482" y="2391132"/>
            <a:ext cx="414218" cy="414218"/>
          </a:xfrm>
          <a:prstGeom prst="roundRect">
            <a:avLst>
              <a:gd name="adj" fmla="val 18671"/>
            </a:avLst>
          </a:prstGeom>
          <a:solidFill>
            <a:srgbClr val="F0D4F7"/>
          </a:solidFill>
          <a:ln w="7620">
            <a:solidFill>
              <a:srgbClr val="D6BADD"/>
            </a:solidFill>
            <a:prstDash val="solid"/>
          </a:ln>
        </p:spPr>
        <p:txBody>
          <a:bodyPr/>
          <a:lstStyle/>
          <a:p>
            <a:endParaRPr lang="en-IN"/>
          </a:p>
        </p:txBody>
      </p:sp>
      <p:sp>
        <p:nvSpPr>
          <p:cNvPr id="10" name="Text 5"/>
          <p:cNvSpPr/>
          <p:nvPr/>
        </p:nvSpPr>
        <p:spPr>
          <a:xfrm>
            <a:off x="855524" y="2468285"/>
            <a:ext cx="130016" cy="259913"/>
          </a:xfrm>
          <a:prstGeom prst="rect">
            <a:avLst/>
          </a:prstGeom>
          <a:noFill/>
          <a:ln/>
        </p:spPr>
        <p:txBody>
          <a:bodyPr wrap="none" rtlCol="0" anchor="t"/>
          <a:lstStyle/>
          <a:p>
            <a:pPr marL="0" indent="0" algn="ctr">
              <a:lnSpc>
                <a:spcPts val="2047"/>
              </a:lnSpc>
              <a:buNone/>
            </a:pPr>
            <a:r>
              <a:rPr lang="en-US" sz="2047" b="1" kern="0" spc="-41" dirty="0">
                <a:solidFill>
                  <a:srgbClr val="272525"/>
                </a:solidFill>
                <a:latin typeface="Source Serif Pro" pitchFamily="34" charset="0"/>
                <a:ea typeface="Source Serif Pro" pitchFamily="34" charset="-122"/>
                <a:cs typeface="Source Serif Pro" pitchFamily="34" charset="-120"/>
              </a:rPr>
              <a:t>1</a:t>
            </a:r>
            <a:endParaRPr lang="en-US" sz="2047" dirty="0"/>
          </a:p>
        </p:txBody>
      </p:sp>
      <p:sp>
        <p:nvSpPr>
          <p:cNvPr id="11" name="Text 6"/>
          <p:cNvSpPr/>
          <p:nvPr/>
        </p:nvSpPr>
        <p:spPr>
          <a:xfrm>
            <a:off x="1933337" y="2368153"/>
            <a:ext cx="2166342" cy="270867"/>
          </a:xfrm>
          <a:prstGeom prst="rect">
            <a:avLst/>
          </a:prstGeom>
          <a:noFill/>
          <a:ln/>
        </p:spPr>
        <p:txBody>
          <a:bodyPr wrap="none" rtlCol="0" anchor="t"/>
          <a:lstStyle/>
          <a:p>
            <a:pPr marL="0" indent="0" algn="l">
              <a:lnSpc>
                <a:spcPts val="2132"/>
              </a:lnSpc>
              <a:buNone/>
            </a:pPr>
            <a:r>
              <a:rPr lang="en-US" sz="1706" b="1" kern="0" spc="-34" dirty="0">
                <a:solidFill>
                  <a:srgbClr val="272525"/>
                </a:solidFill>
                <a:latin typeface="Source Serif Pro" pitchFamily="34" charset="0"/>
                <a:ea typeface="Source Serif Pro" pitchFamily="34" charset="-122"/>
                <a:cs typeface="Source Serif Pro" pitchFamily="34" charset="-120"/>
              </a:rPr>
              <a:t>Data Scientist</a:t>
            </a:r>
            <a:endParaRPr lang="en-US" sz="1706" dirty="0"/>
          </a:p>
        </p:txBody>
      </p:sp>
      <p:sp>
        <p:nvSpPr>
          <p:cNvPr id="12" name="Text 7"/>
          <p:cNvSpPr/>
          <p:nvPr/>
        </p:nvSpPr>
        <p:spPr>
          <a:xfrm>
            <a:off x="1933337" y="2749391"/>
            <a:ext cx="6566178" cy="589359"/>
          </a:xfrm>
          <a:prstGeom prst="rect">
            <a:avLst/>
          </a:prstGeom>
          <a:noFill/>
          <a:ln/>
        </p:spPr>
        <p:txBody>
          <a:bodyPr wrap="square" rtlCol="0" anchor="t"/>
          <a:lstStyle/>
          <a:p>
            <a:pPr marL="0" indent="0" algn="l">
              <a:lnSpc>
                <a:spcPts val="2320"/>
              </a:lnSpc>
              <a:buNone/>
            </a:pPr>
            <a:r>
              <a:rPr lang="en-US" sz="1450" kern="0" spc="-29" dirty="0">
                <a:solidFill>
                  <a:srgbClr val="272525"/>
                </a:solidFill>
                <a:latin typeface="Source Sans Pro" pitchFamily="34" charset="0"/>
                <a:ea typeface="Source Sans Pro" pitchFamily="34" charset="-122"/>
                <a:cs typeface="Source Sans Pro" pitchFamily="34" charset="-120"/>
              </a:rPr>
              <a:t>Data scientists are responsible for collecting, analyzing, and interpreting large, complex datasets to uncover insights and drive data-driven decision-making.</a:t>
            </a:r>
            <a:endParaRPr lang="en-US" sz="1450" dirty="0"/>
          </a:p>
        </p:txBody>
      </p:sp>
      <p:sp>
        <p:nvSpPr>
          <p:cNvPr id="13" name="Shape 8"/>
          <p:cNvSpPr/>
          <p:nvPr/>
        </p:nvSpPr>
        <p:spPr>
          <a:xfrm>
            <a:off x="1104840" y="4109561"/>
            <a:ext cx="644485" cy="22860"/>
          </a:xfrm>
          <a:prstGeom prst="roundRect">
            <a:avLst>
              <a:gd name="adj" fmla="val 338320"/>
            </a:avLst>
          </a:prstGeom>
          <a:solidFill>
            <a:srgbClr val="D6BADD"/>
          </a:solidFill>
          <a:ln/>
        </p:spPr>
        <p:txBody>
          <a:bodyPr/>
          <a:lstStyle/>
          <a:p>
            <a:endParaRPr lang="en-IN"/>
          </a:p>
        </p:txBody>
      </p:sp>
      <p:sp>
        <p:nvSpPr>
          <p:cNvPr id="14" name="Shape 9"/>
          <p:cNvSpPr/>
          <p:nvPr/>
        </p:nvSpPr>
        <p:spPr>
          <a:xfrm>
            <a:off x="713482" y="3913942"/>
            <a:ext cx="414218" cy="414218"/>
          </a:xfrm>
          <a:prstGeom prst="roundRect">
            <a:avLst>
              <a:gd name="adj" fmla="val 18671"/>
            </a:avLst>
          </a:prstGeom>
          <a:solidFill>
            <a:srgbClr val="F0D4F7"/>
          </a:solidFill>
          <a:ln w="7620">
            <a:solidFill>
              <a:srgbClr val="D6BADD"/>
            </a:solidFill>
            <a:prstDash val="solid"/>
          </a:ln>
        </p:spPr>
        <p:txBody>
          <a:bodyPr/>
          <a:lstStyle/>
          <a:p>
            <a:endParaRPr lang="en-IN"/>
          </a:p>
        </p:txBody>
      </p:sp>
      <p:sp>
        <p:nvSpPr>
          <p:cNvPr id="15" name="Text 10"/>
          <p:cNvSpPr/>
          <p:nvPr/>
        </p:nvSpPr>
        <p:spPr>
          <a:xfrm>
            <a:off x="855524" y="3991094"/>
            <a:ext cx="130016" cy="259913"/>
          </a:xfrm>
          <a:prstGeom prst="rect">
            <a:avLst/>
          </a:prstGeom>
          <a:noFill/>
          <a:ln/>
        </p:spPr>
        <p:txBody>
          <a:bodyPr wrap="none" rtlCol="0" anchor="t"/>
          <a:lstStyle/>
          <a:p>
            <a:pPr marL="0" indent="0" algn="ctr">
              <a:lnSpc>
                <a:spcPts val="2047"/>
              </a:lnSpc>
              <a:buNone/>
            </a:pPr>
            <a:r>
              <a:rPr lang="en-US" sz="2047" b="1" kern="0" spc="-41" dirty="0">
                <a:solidFill>
                  <a:srgbClr val="272525"/>
                </a:solidFill>
                <a:latin typeface="Source Serif Pro" pitchFamily="34" charset="0"/>
                <a:ea typeface="Source Serif Pro" pitchFamily="34" charset="-122"/>
                <a:cs typeface="Source Serif Pro" pitchFamily="34" charset="-120"/>
              </a:rPr>
              <a:t>2</a:t>
            </a:r>
            <a:endParaRPr lang="en-US" sz="2047" dirty="0"/>
          </a:p>
        </p:txBody>
      </p:sp>
      <p:sp>
        <p:nvSpPr>
          <p:cNvPr id="16" name="Text 11"/>
          <p:cNvSpPr/>
          <p:nvPr/>
        </p:nvSpPr>
        <p:spPr>
          <a:xfrm>
            <a:off x="1933337" y="3890963"/>
            <a:ext cx="2624852" cy="270867"/>
          </a:xfrm>
          <a:prstGeom prst="rect">
            <a:avLst/>
          </a:prstGeom>
          <a:noFill/>
          <a:ln/>
        </p:spPr>
        <p:txBody>
          <a:bodyPr wrap="none" rtlCol="0" anchor="t"/>
          <a:lstStyle/>
          <a:p>
            <a:pPr marL="0" indent="0" algn="l">
              <a:lnSpc>
                <a:spcPts val="2132"/>
              </a:lnSpc>
              <a:buNone/>
            </a:pPr>
            <a:r>
              <a:rPr lang="en-US" sz="1706" b="1" kern="0" spc="-34" dirty="0">
                <a:solidFill>
                  <a:srgbClr val="272525"/>
                </a:solidFill>
                <a:latin typeface="Source Serif Pro" pitchFamily="34" charset="0"/>
                <a:ea typeface="Source Serif Pro" pitchFamily="34" charset="-122"/>
                <a:cs typeface="Source Serif Pro" pitchFamily="34" charset="-120"/>
              </a:rPr>
              <a:t>Machine Learning Engineer</a:t>
            </a:r>
            <a:endParaRPr lang="en-US" sz="1706" dirty="0"/>
          </a:p>
        </p:txBody>
      </p:sp>
      <p:sp>
        <p:nvSpPr>
          <p:cNvPr id="17" name="Text 12"/>
          <p:cNvSpPr/>
          <p:nvPr/>
        </p:nvSpPr>
        <p:spPr>
          <a:xfrm>
            <a:off x="1933337" y="4272201"/>
            <a:ext cx="6566178" cy="589359"/>
          </a:xfrm>
          <a:prstGeom prst="rect">
            <a:avLst/>
          </a:prstGeom>
          <a:noFill/>
          <a:ln/>
        </p:spPr>
        <p:txBody>
          <a:bodyPr wrap="square" rtlCol="0" anchor="t"/>
          <a:lstStyle/>
          <a:p>
            <a:pPr marL="0" indent="0" algn="l">
              <a:lnSpc>
                <a:spcPts val="2320"/>
              </a:lnSpc>
              <a:buNone/>
            </a:pPr>
            <a:r>
              <a:rPr lang="en-US" sz="1450" kern="0" spc="-29" dirty="0">
                <a:solidFill>
                  <a:srgbClr val="272525"/>
                </a:solidFill>
                <a:latin typeface="Source Sans Pro" pitchFamily="34" charset="0"/>
                <a:ea typeface="Source Sans Pro" pitchFamily="34" charset="-122"/>
                <a:cs typeface="Source Sans Pro" pitchFamily="34" charset="-120"/>
              </a:rPr>
              <a:t>Machine learning engineers develop and deploy AI-powered systems, focusing on the design, implementation, and optimization of machine learning models and algorithms.</a:t>
            </a:r>
            <a:endParaRPr lang="en-US" sz="1450" dirty="0"/>
          </a:p>
        </p:txBody>
      </p:sp>
      <p:sp>
        <p:nvSpPr>
          <p:cNvPr id="18" name="Shape 13"/>
          <p:cNvSpPr/>
          <p:nvPr/>
        </p:nvSpPr>
        <p:spPr>
          <a:xfrm>
            <a:off x="1104840" y="5632371"/>
            <a:ext cx="644485" cy="22860"/>
          </a:xfrm>
          <a:prstGeom prst="roundRect">
            <a:avLst>
              <a:gd name="adj" fmla="val 338320"/>
            </a:avLst>
          </a:prstGeom>
          <a:solidFill>
            <a:srgbClr val="D6BADD"/>
          </a:solidFill>
          <a:ln/>
        </p:spPr>
        <p:txBody>
          <a:bodyPr/>
          <a:lstStyle/>
          <a:p>
            <a:endParaRPr lang="en-IN"/>
          </a:p>
        </p:txBody>
      </p:sp>
      <p:sp>
        <p:nvSpPr>
          <p:cNvPr id="19" name="Shape 14"/>
          <p:cNvSpPr/>
          <p:nvPr/>
        </p:nvSpPr>
        <p:spPr>
          <a:xfrm>
            <a:off x="713482" y="5436751"/>
            <a:ext cx="414218" cy="414218"/>
          </a:xfrm>
          <a:prstGeom prst="roundRect">
            <a:avLst>
              <a:gd name="adj" fmla="val 18671"/>
            </a:avLst>
          </a:prstGeom>
          <a:solidFill>
            <a:srgbClr val="F0D4F7"/>
          </a:solidFill>
          <a:ln w="7620">
            <a:solidFill>
              <a:srgbClr val="D6BADD"/>
            </a:solidFill>
            <a:prstDash val="solid"/>
          </a:ln>
        </p:spPr>
        <p:txBody>
          <a:bodyPr/>
          <a:lstStyle/>
          <a:p>
            <a:endParaRPr lang="en-IN"/>
          </a:p>
        </p:txBody>
      </p:sp>
      <p:sp>
        <p:nvSpPr>
          <p:cNvPr id="20" name="Text 15"/>
          <p:cNvSpPr/>
          <p:nvPr/>
        </p:nvSpPr>
        <p:spPr>
          <a:xfrm>
            <a:off x="855524" y="5513903"/>
            <a:ext cx="130016" cy="259913"/>
          </a:xfrm>
          <a:prstGeom prst="rect">
            <a:avLst/>
          </a:prstGeom>
          <a:noFill/>
          <a:ln/>
        </p:spPr>
        <p:txBody>
          <a:bodyPr wrap="none" rtlCol="0" anchor="t"/>
          <a:lstStyle/>
          <a:p>
            <a:pPr marL="0" indent="0" algn="ctr">
              <a:lnSpc>
                <a:spcPts val="2047"/>
              </a:lnSpc>
              <a:buNone/>
            </a:pPr>
            <a:r>
              <a:rPr lang="en-US" sz="2047" b="1" kern="0" spc="-41" dirty="0">
                <a:solidFill>
                  <a:srgbClr val="272525"/>
                </a:solidFill>
                <a:latin typeface="Source Serif Pro" pitchFamily="34" charset="0"/>
                <a:ea typeface="Source Serif Pro" pitchFamily="34" charset="-122"/>
                <a:cs typeface="Source Serif Pro" pitchFamily="34" charset="-120"/>
              </a:rPr>
              <a:t>3</a:t>
            </a:r>
            <a:endParaRPr lang="en-US" sz="2047" dirty="0"/>
          </a:p>
        </p:txBody>
      </p:sp>
      <p:sp>
        <p:nvSpPr>
          <p:cNvPr id="21" name="Text 16"/>
          <p:cNvSpPr/>
          <p:nvPr/>
        </p:nvSpPr>
        <p:spPr>
          <a:xfrm>
            <a:off x="1933337" y="5413772"/>
            <a:ext cx="2166342" cy="270867"/>
          </a:xfrm>
          <a:prstGeom prst="rect">
            <a:avLst/>
          </a:prstGeom>
          <a:noFill/>
          <a:ln/>
        </p:spPr>
        <p:txBody>
          <a:bodyPr wrap="none" rtlCol="0" anchor="t"/>
          <a:lstStyle/>
          <a:p>
            <a:pPr marL="0" indent="0" algn="l">
              <a:lnSpc>
                <a:spcPts val="2132"/>
              </a:lnSpc>
              <a:buNone/>
            </a:pPr>
            <a:r>
              <a:rPr lang="en-US" sz="1706" b="1" kern="0" spc="-34" dirty="0">
                <a:solidFill>
                  <a:srgbClr val="272525"/>
                </a:solidFill>
                <a:latin typeface="Source Serif Pro" pitchFamily="34" charset="0"/>
                <a:ea typeface="Source Serif Pro" pitchFamily="34" charset="-122"/>
                <a:cs typeface="Source Serif Pro" pitchFamily="34" charset="-120"/>
              </a:rPr>
              <a:t>AI Architect</a:t>
            </a:r>
            <a:endParaRPr lang="en-US" sz="1706" dirty="0"/>
          </a:p>
        </p:txBody>
      </p:sp>
      <p:sp>
        <p:nvSpPr>
          <p:cNvPr id="22" name="Text 17"/>
          <p:cNvSpPr/>
          <p:nvPr/>
        </p:nvSpPr>
        <p:spPr>
          <a:xfrm>
            <a:off x="1933337" y="5795010"/>
            <a:ext cx="6566178" cy="884039"/>
          </a:xfrm>
          <a:prstGeom prst="rect">
            <a:avLst/>
          </a:prstGeom>
          <a:noFill/>
          <a:ln/>
        </p:spPr>
        <p:txBody>
          <a:bodyPr wrap="square" rtlCol="0" anchor="t"/>
          <a:lstStyle/>
          <a:p>
            <a:pPr marL="0" indent="0" algn="l">
              <a:lnSpc>
                <a:spcPts val="2320"/>
              </a:lnSpc>
              <a:buNone/>
            </a:pPr>
            <a:r>
              <a:rPr lang="en-US" sz="1450" kern="0" spc="-29" dirty="0">
                <a:solidFill>
                  <a:srgbClr val="272525"/>
                </a:solidFill>
                <a:latin typeface="Source Sans Pro" pitchFamily="34" charset="0"/>
                <a:ea typeface="Source Sans Pro" pitchFamily="34" charset="-122"/>
                <a:cs typeface="Source Sans Pro" pitchFamily="34" charset="-120"/>
              </a:rPr>
              <a:t>AI architects are responsible for designing and overseeing the development of AI-based systems, ensuring they align with an organization's strategic goals and technical requirements.</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968693" y="1533406"/>
            <a:ext cx="9645134" cy="726043"/>
          </a:xfrm>
          <a:prstGeom prst="rect">
            <a:avLst/>
          </a:prstGeom>
          <a:noFill/>
          <a:ln/>
        </p:spPr>
        <p:txBody>
          <a:bodyPr wrap="none" rtlCol="0" anchor="t"/>
          <a:lstStyle/>
          <a:p>
            <a:pPr marL="0" indent="0">
              <a:lnSpc>
                <a:spcPts val="5718"/>
              </a:lnSpc>
              <a:buNone/>
            </a:pPr>
            <a:r>
              <a:rPr lang="en-US" sz="4574" b="1" kern="0" spc="-91" dirty="0">
                <a:solidFill>
                  <a:srgbClr val="000000"/>
                </a:solidFill>
                <a:latin typeface="Source Serif Pro" pitchFamily="34" charset="0"/>
                <a:ea typeface="Source Serif Pro" pitchFamily="34" charset="-122"/>
                <a:cs typeface="Source Serif Pro" pitchFamily="34" charset="-120"/>
              </a:rPr>
              <a:t>Supervised vs. Unsupervised Learning</a:t>
            </a:r>
            <a:endParaRPr lang="en-US" sz="4574" dirty="0"/>
          </a:p>
        </p:txBody>
      </p:sp>
      <p:sp>
        <p:nvSpPr>
          <p:cNvPr id="5" name="Text 2"/>
          <p:cNvSpPr/>
          <p:nvPr/>
        </p:nvSpPr>
        <p:spPr>
          <a:xfrm>
            <a:off x="968693" y="2876550"/>
            <a:ext cx="2904530" cy="363141"/>
          </a:xfrm>
          <a:prstGeom prst="rect">
            <a:avLst/>
          </a:prstGeom>
          <a:noFill/>
          <a:ln/>
        </p:spPr>
        <p:txBody>
          <a:bodyPr wrap="none" rtlCol="0" anchor="t"/>
          <a:lstStyle/>
          <a:p>
            <a:pPr marL="0" indent="0">
              <a:lnSpc>
                <a:spcPts val="2859"/>
              </a:lnSpc>
              <a:buNone/>
            </a:pPr>
            <a:r>
              <a:rPr lang="en-US" sz="2287" b="1" kern="0" spc="-46" dirty="0">
                <a:solidFill>
                  <a:srgbClr val="000000"/>
                </a:solidFill>
                <a:latin typeface="Source Serif Pro" pitchFamily="34" charset="0"/>
                <a:ea typeface="Source Serif Pro" pitchFamily="34" charset="-122"/>
                <a:cs typeface="Source Serif Pro" pitchFamily="34" charset="-120"/>
              </a:rPr>
              <a:t>Supervised Learning</a:t>
            </a:r>
            <a:endParaRPr lang="en-US" sz="2287" dirty="0"/>
          </a:p>
        </p:txBody>
      </p:sp>
      <p:sp>
        <p:nvSpPr>
          <p:cNvPr id="6" name="Text 3"/>
          <p:cNvSpPr/>
          <p:nvPr/>
        </p:nvSpPr>
        <p:spPr>
          <a:xfrm>
            <a:off x="968693" y="3486507"/>
            <a:ext cx="6045279"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Supervised learning is a type of machine learning where the algorithm is trained on a labeled dataset, meaning the input data is accompanied by the desired output or target variable. The algorithm learns to map the input data to the output, enabling it to make predictions on new, unseen data.</a:t>
            </a:r>
            <a:endParaRPr lang="en-US" sz="1944" dirty="0"/>
          </a:p>
        </p:txBody>
      </p:sp>
      <p:sp>
        <p:nvSpPr>
          <p:cNvPr id="7" name="Text 4"/>
          <p:cNvSpPr/>
          <p:nvPr/>
        </p:nvSpPr>
        <p:spPr>
          <a:xfrm>
            <a:off x="968693" y="5683925"/>
            <a:ext cx="6045279"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Example: Predicting the price of a house based on features like square footage, number of bedrooms, and location.</a:t>
            </a:r>
            <a:endParaRPr lang="en-US" sz="1944" dirty="0"/>
          </a:p>
        </p:txBody>
      </p:sp>
      <p:sp>
        <p:nvSpPr>
          <p:cNvPr id="8" name="Text 5"/>
          <p:cNvSpPr/>
          <p:nvPr/>
        </p:nvSpPr>
        <p:spPr>
          <a:xfrm>
            <a:off x="7623810" y="2876550"/>
            <a:ext cx="2959775" cy="363141"/>
          </a:xfrm>
          <a:prstGeom prst="rect">
            <a:avLst/>
          </a:prstGeom>
          <a:noFill/>
          <a:ln/>
        </p:spPr>
        <p:txBody>
          <a:bodyPr wrap="none" rtlCol="0" anchor="t"/>
          <a:lstStyle/>
          <a:p>
            <a:pPr marL="0" indent="0">
              <a:lnSpc>
                <a:spcPts val="2859"/>
              </a:lnSpc>
              <a:buNone/>
            </a:pPr>
            <a:r>
              <a:rPr lang="en-US" sz="2287" b="1" kern="0" spc="-46" dirty="0">
                <a:solidFill>
                  <a:srgbClr val="000000"/>
                </a:solidFill>
                <a:latin typeface="Source Serif Pro" pitchFamily="34" charset="0"/>
                <a:ea typeface="Source Serif Pro" pitchFamily="34" charset="-122"/>
                <a:cs typeface="Source Serif Pro" pitchFamily="34" charset="-120"/>
              </a:rPr>
              <a:t>Unsupervised Learning</a:t>
            </a:r>
            <a:endParaRPr lang="en-US" sz="2287" dirty="0"/>
          </a:p>
        </p:txBody>
      </p:sp>
      <p:sp>
        <p:nvSpPr>
          <p:cNvPr id="9" name="Text 6"/>
          <p:cNvSpPr/>
          <p:nvPr/>
        </p:nvSpPr>
        <p:spPr>
          <a:xfrm>
            <a:off x="7623810" y="3486507"/>
            <a:ext cx="6045279" cy="3070410"/>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Unsupervised learning is a machine learning technique where the algorithm is trained on unlabeled data, meaning the input data does not have any corresponding output variables. The algorithm's goal is to discover hidden patterns, structures, or groupings within the data without any prior information.</a:t>
            </a:r>
          </a:p>
          <a:p>
            <a:pPr marL="0" indent="0">
              <a:lnSpc>
                <a:spcPts val="3110"/>
              </a:lnSpc>
              <a:buNone/>
            </a:pPr>
            <a:endParaRPr lang="en-US" sz="1944" kern="0" spc="-39" dirty="0">
              <a:solidFill>
                <a:srgbClr val="272525"/>
              </a:solidFill>
              <a:latin typeface="Source Sans Pro" pitchFamily="34" charset="0"/>
              <a:ea typeface="Source Sans Pro" pitchFamily="34" charset="-122"/>
              <a:cs typeface="Source Sans Pro" pitchFamily="34" charset="-120"/>
            </a:endParaRPr>
          </a:p>
          <a:p>
            <a:pPr marL="0" indent="0">
              <a:lnSpc>
                <a:spcPts val="3110"/>
              </a:lnSpc>
              <a:buNone/>
            </a:pPr>
            <a:endParaRPr lang="en-US" sz="1944" dirty="0"/>
          </a:p>
        </p:txBody>
      </p:sp>
      <p:sp>
        <p:nvSpPr>
          <p:cNvPr id="10" name="Text 7"/>
          <p:cNvSpPr/>
          <p:nvPr/>
        </p:nvSpPr>
        <p:spPr>
          <a:xfrm>
            <a:off x="7623810" y="5843239"/>
            <a:ext cx="6045279" cy="630785"/>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Example: Clustering customers into segments based on their purchase behavior and demographic data.</a:t>
            </a:r>
            <a:endParaRPr lang="en-US" sz="194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9625" y="2420064"/>
            <a:ext cx="5015151" cy="3389471"/>
          </a:xfrm>
          <a:prstGeom prst="rect">
            <a:avLst/>
          </a:prstGeom>
        </p:spPr>
      </p:pic>
      <p:sp>
        <p:nvSpPr>
          <p:cNvPr id="6" name="Text 1"/>
          <p:cNvSpPr/>
          <p:nvPr/>
        </p:nvSpPr>
        <p:spPr>
          <a:xfrm>
            <a:off x="659487" y="681395"/>
            <a:ext cx="4740354" cy="554236"/>
          </a:xfrm>
          <a:prstGeom prst="rect">
            <a:avLst/>
          </a:prstGeom>
          <a:noFill/>
          <a:ln/>
        </p:spPr>
        <p:txBody>
          <a:bodyPr wrap="none" rtlCol="0" anchor="t"/>
          <a:lstStyle/>
          <a:p>
            <a:pPr marL="0" indent="0">
              <a:lnSpc>
                <a:spcPts val="4364"/>
              </a:lnSpc>
              <a:buNone/>
            </a:pPr>
            <a:r>
              <a:rPr lang="en-US" sz="3491" b="1" kern="0" spc="-70" dirty="0">
                <a:solidFill>
                  <a:srgbClr val="000000"/>
                </a:solidFill>
                <a:latin typeface="Source Serif Pro" pitchFamily="34" charset="0"/>
                <a:ea typeface="Source Serif Pro" pitchFamily="34" charset="-122"/>
                <a:cs typeface="Source Serif Pro" pitchFamily="34" charset="-120"/>
              </a:rPr>
              <a:t>Reinforcement Learning</a:t>
            </a:r>
            <a:endParaRPr lang="en-US" sz="3491" dirty="0"/>
          </a:p>
        </p:txBody>
      </p:sp>
      <p:pic>
        <p:nvPicPr>
          <p:cNvPr id="7" name="Image 3" descr="preencoded.png"/>
          <p:cNvPicPr>
            <a:picLocks noChangeAspect="1"/>
          </p:cNvPicPr>
          <p:nvPr/>
        </p:nvPicPr>
        <p:blipFill>
          <a:blip r:embed="rId6"/>
          <a:stretch>
            <a:fillRect/>
          </a:stretch>
        </p:blipFill>
        <p:spPr>
          <a:xfrm>
            <a:off x="659487" y="1518285"/>
            <a:ext cx="942142" cy="1507450"/>
          </a:xfrm>
          <a:prstGeom prst="rect">
            <a:avLst/>
          </a:prstGeom>
        </p:spPr>
      </p:pic>
      <p:sp>
        <p:nvSpPr>
          <p:cNvPr id="8" name="Text 2"/>
          <p:cNvSpPr/>
          <p:nvPr/>
        </p:nvSpPr>
        <p:spPr>
          <a:xfrm>
            <a:off x="1884283" y="1706642"/>
            <a:ext cx="2216825" cy="277058"/>
          </a:xfrm>
          <a:prstGeom prst="rect">
            <a:avLst/>
          </a:prstGeom>
          <a:noFill/>
          <a:ln/>
        </p:spPr>
        <p:txBody>
          <a:bodyPr wrap="none" rtlCol="0" anchor="t"/>
          <a:lstStyle/>
          <a:p>
            <a:pPr marL="0" indent="0" algn="l">
              <a:lnSpc>
                <a:spcPts val="2182"/>
              </a:lnSpc>
              <a:buNone/>
            </a:pPr>
            <a:r>
              <a:rPr lang="en-US" sz="1746" b="1" kern="0" spc="-35" dirty="0">
                <a:solidFill>
                  <a:srgbClr val="272525"/>
                </a:solidFill>
                <a:latin typeface="Source Serif Pro" pitchFamily="34" charset="0"/>
                <a:ea typeface="Source Serif Pro" pitchFamily="34" charset="-122"/>
                <a:cs typeface="Source Serif Pro" pitchFamily="34" charset="-120"/>
              </a:rPr>
              <a:t>Observation</a:t>
            </a:r>
            <a:endParaRPr lang="en-US" sz="1746" dirty="0"/>
          </a:p>
        </p:txBody>
      </p:sp>
      <p:sp>
        <p:nvSpPr>
          <p:cNvPr id="9" name="Text 3"/>
          <p:cNvSpPr/>
          <p:nvPr/>
        </p:nvSpPr>
        <p:spPr>
          <a:xfrm>
            <a:off x="1884283" y="2096691"/>
            <a:ext cx="6600230" cy="301466"/>
          </a:xfrm>
          <a:prstGeom prst="rect">
            <a:avLst/>
          </a:prstGeom>
          <a:noFill/>
          <a:ln/>
        </p:spPr>
        <p:txBody>
          <a:bodyPr wrap="none" rtlCol="0" anchor="t"/>
          <a:lstStyle/>
          <a:p>
            <a:pPr marL="0" indent="0" algn="l">
              <a:lnSpc>
                <a:spcPts val="2374"/>
              </a:lnSpc>
              <a:buNone/>
            </a:pPr>
            <a:r>
              <a:rPr lang="en-US" sz="1484" kern="0" spc="-30" dirty="0">
                <a:solidFill>
                  <a:srgbClr val="272525"/>
                </a:solidFill>
                <a:latin typeface="Source Sans Pro" pitchFamily="34" charset="0"/>
                <a:ea typeface="Source Sans Pro" pitchFamily="34" charset="-122"/>
                <a:cs typeface="Source Sans Pro" pitchFamily="34" charset="-120"/>
              </a:rPr>
              <a:t>The agent observes the current state of the environment.</a:t>
            </a:r>
            <a:endParaRPr lang="en-US" sz="1484" dirty="0"/>
          </a:p>
        </p:txBody>
      </p:sp>
      <p:pic>
        <p:nvPicPr>
          <p:cNvPr id="10" name="Image 4" descr="preencoded.png"/>
          <p:cNvPicPr>
            <a:picLocks noChangeAspect="1"/>
          </p:cNvPicPr>
          <p:nvPr/>
        </p:nvPicPr>
        <p:blipFill>
          <a:blip r:embed="rId7"/>
          <a:stretch>
            <a:fillRect/>
          </a:stretch>
        </p:blipFill>
        <p:spPr>
          <a:xfrm>
            <a:off x="659487" y="3025735"/>
            <a:ext cx="942142" cy="1507450"/>
          </a:xfrm>
          <a:prstGeom prst="rect">
            <a:avLst/>
          </a:prstGeom>
        </p:spPr>
      </p:pic>
      <p:sp>
        <p:nvSpPr>
          <p:cNvPr id="11" name="Text 4"/>
          <p:cNvSpPr/>
          <p:nvPr/>
        </p:nvSpPr>
        <p:spPr>
          <a:xfrm>
            <a:off x="1884283" y="3214092"/>
            <a:ext cx="2216825" cy="277058"/>
          </a:xfrm>
          <a:prstGeom prst="rect">
            <a:avLst/>
          </a:prstGeom>
          <a:noFill/>
          <a:ln/>
        </p:spPr>
        <p:txBody>
          <a:bodyPr wrap="none" rtlCol="0" anchor="t"/>
          <a:lstStyle/>
          <a:p>
            <a:pPr marL="0" indent="0" algn="l">
              <a:lnSpc>
                <a:spcPts val="2182"/>
              </a:lnSpc>
              <a:buNone/>
            </a:pPr>
            <a:r>
              <a:rPr lang="en-US" sz="1746" b="1" kern="0" spc="-35" dirty="0">
                <a:solidFill>
                  <a:srgbClr val="272525"/>
                </a:solidFill>
                <a:latin typeface="Source Serif Pro" pitchFamily="34" charset="0"/>
                <a:ea typeface="Source Serif Pro" pitchFamily="34" charset="-122"/>
                <a:cs typeface="Source Serif Pro" pitchFamily="34" charset="-120"/>
              </a:rPr>
              <a:t>Action</a:t>
            </a:r>
            <a:endParaRPr lang="en-US" sz="1746" dirty="0"/>
          </a:p>
        </p:txBody>
      </p:sp>
      <p:sp>
        <p:nvSpPr>
          <p:cNvPr id="12" name="Text 5"/>
          <p:cNvSpPr/>
          <p:nvPr/>
        </p:nvSpPr>
        <p:spPr>
          <a:xfrm>
            <a:off x="1884283" y="3604141"/>
            <a:ext cx="6600230" cy="301466"/>
          </a:xfrm>
          <a:prstGeom prst="rect">
            <a:avLst/>
          </a:prstGeom>
          <a:noFill/>
          <a:ln/>
        </p:spPr>
        <p:txBody>
          <a:bodyPr wrap="none" rtlCol="0" anchor="t"/>
          <a:lstStyle/>
          <a:p>
            <a:pPr marL="0" indent="0" algn="l">
              <a:lnSpc>
                <a:spcPts val="2374"/>
              </a:lnSpc>
              <a:buNone/>
            </a:pPr>
            <a:r>
              <a:rPr lang="en-US" sz="1484" kern="0" spc="-30" dirty="0">
                <a:solidFill>
                  <a:srgbClr val="272525"/>
                </a:solidFill>
                <a:latin typeface="Source Sans Pro" pitchFamily="34" charset="0"/>
                <a:ea typeface="Source Sans Pro" pitchFamily="34" charset="-122"/>
                <a:cs typeface="Source Sans Pro" pitchFamily="34" charset="-120"/>
              </a:rPr>
              <a:t>The agent selects an action to perform based on the observed state.</a:t>
            </a:r>
            <a:endParaRPr lang="en-US" sz="1484" dirty="0"/>
          </a:p>
        </p:txBody>
      </p:sp>
      <p:pic>
        <p:nvPicPr>
          <p:cNvPr id="13" name="Image 5" descr="preencoded.png"/>
          <p:cNvPicPr>
            <a:picLocks noChangeAspect="1"/>
          </p:cNvPicPr>
          <p:nvPr/>
        </p:nvPicPr>
        <p:blipFill>
          <a:blip r:embed="rId8"/>
          <a:stretch>
            <a:fillRect/>
          </a:stretch>
        </p:blipFill>
        <p:spPr>
          <a:xfrm>
            <a:off x="659487" y="4533186"/>
            <a:ext cx="942142" cy="1507450"/>
          </a:xfrm>
          <a:prstGeom prst="rect">
            <a:avLst/>
          </a:prstGeom>
        </p:spPr>
      </p:pic>
      <p:sp>
        <p:nvSpPr>
          <p:cNvPr id="14" name="Text 6"/>
          <p:cNvSpPr/>
          <p:nvPr/>
        </p:nvSpPr>
        <p:spPr>
          <a:xfrm>
            <a:off x="1884283" y="4721542"/>
            <a:ext cx="2216825" cy="277058"/>
          </a:xfrm>
          <a:prstGeom prst="rect">
            <a:avLst/>
          </a:prstGeom>
          <a:noFill/>
          <a:ln/>
        </p:spPr>
        <p:txBody>
          <a:bodyPr wrap="none" rtlCol="0" anchor="t"/>
          <a:lstStyle/>
          <a:p>
            <a:pPr marL="0" indent="0" algn="l">
              <a:lnSpc>
                <a:spcPts val="2182"/>
              </a:lnSpc>
              <a:buNone/>
            </a:pPr>
            <a:r>
              <a:rPr lang="en-US" sz="1746" b="1" kern="0" spc="-35" dirty="0">
                <a:solidFill>
                  <a:srgbClr val="272525"/>
                </a:solidFill>
                <a:latin typeface="Source Serif Pro" pitchFamily="34" charset="0"/>
                <a:ea typeface="Source Serif Pro" pitchFamily="34" charset="-122"/>
                <a:cs typeface="Source Serif Pro" pitchFamily="34" charset="-120"/>
              </a:rPr>
              <a:t>Reward</a:t>
            </a:r>
            <a:endParaRPr lang="en-US" sz="1746" dirty="0"/>
          </a:p>
        </p:txBody>
      </p:sp>
      <p:sp>
        <p:nvSpPr>
          <p:cNvPr id="15" name="Text 7"/>
          <p:cNvSpPr/>
          <p:nvPr/>
        </p:nvSpPr>
        <p:spPr>
          <a:xfrm>
            <a:off x="1884283" y="5111591"/>
            <a:ext cx="6600230" cy="602933"/>
          </a:xfrm>
          <a:prstGeom prst="rect">
            <a:avLst/>
          </a:prstGeom>
          <a:noFill/>
          <a:ln/>
        </p:spPr>
        <p:txBody>
          <a:bodyPr wrap="square" rtlCol="0" anchor="t"/>
          <a:lstStyle/>
          <a:p>
            <a:pPr marL="0" indent="0" algn="l">
              <a:lnSpc>
                <a:spcPts val="2374"/>
              </a:lnSpc>
              <a:buNone/>
            </a:pPr>
            <a:r>
              <a:rPr lang="en-US" sz="1484" kern="0" spc="-30" dirty="0">
                <a:solidFill>
                  <a:srgbClr val="272525"/>
                </a:solidFill>
                <a:latin typeface="Source Sans Pro" pitchFamily="34" charset="0"/>
                <a:ea typeface="Source Sans Pro" pitchFamily="34" charset="-122"/>
                <a:cs typeface="Source Sans Pro" pitchFamily="34" charset="-120"/>
              </a:rPr>
              <a:t>The environment provides a reward (or penalty) to the agent based on the chosen action and its impact on the environment.</a:t>
            </a:r>
            <a:endParaRPr lang="en-US" sz="1484" dirty="0"/>
          </a:p>
        </p:txBody>
      </p:sp>
      <p:pic>
        <p:nvPicPr>
          <p:cNvPr id="16" name="Image 6" descr="preencoded.png"/>
          <p:cNvPicPr>
            <a:picLocks noChangeAspect="1"/>
          </p:cNvPicPr>
          <p:nvPr/>
        </p:nvPicPr>
        <p:blipFill>
          <a:blip r:embed="rId9"/>
          <a:stretch>
            <a:fillRect/>
          </a:stretch>
        </p:blipFill>
        <p:spPr>
          <a:xfrm>
            <a:off x="659487" y="6040636"/>
            <a:ext cx="942142" cy="1507450"/>
          </a:xfrm>
          <a:prstGeom prst="rect">
            <a:avLst/>
          </a:prstGeom>
        </p:spPr>
      </p:pic>
      <p:sp>
        <p:nvSpPr>
          <p:cNvPr id="17" name="Text 8"/>
          <p:cNvSpPr/>
          <p:nvPr/>
        </p:nvSpPr>
        <p:spPr>
          <a:xfrm>
            <a:off x="1884283" y="6228993"/>
            <a:ext cx="2216825" cy="277058"/>
          </a:xfrm>
          <a:prstGeom prst="rect">
            <a:avLst/>
          </a:prstGeom>
          <a:noFill/>
          <a:ln/>
        </p:spPr>
        <p:txBody>
          <a:bodyPr wrap="none" rtlCol="0" anchor="t"/>
          <a:lstStyle/>
          <a:p>
            <a:pPr marL="0" indent="0" algn="l">
              <a:lnSpc>
                <a:spcPts val="2182"/>
              </a:lnSpc>
              <a:buNone/>
            </a:pPr>
            <a:r>
              <a:rPr lang="en-US" sz="1746" b="1" kern="0" spc="-35" dirty="0">
                <a:solidFill>
                  <a:srgbClr val="272525"/>
                </a:solidFill>
                <a:latin typeface="Source Serif Pro" pitchFamily="34" charset="0"/>
                <a:ea typeface="Source Serif Pro" pitchFamily="34" charset="-122"/>
                <a:cs typeface="Source Serif Pro" pitchFamily="34" charset="-120"/>
              </a:rPr>
              <a:t>Learning</a:t>
            </a:r>
            <a:endParaRPr lang="en-US" sz="1746" dirty="0"/>
          </a:p>
        </p:txBody>
      </p:sp>
      <p:sp>
        <p:nvSpPr>
          <p:cNvPr id="18" name="Text 9"/>
          <p:cNvSpPr/>
          <p:nvPr/>
        </p:nvSpPr>
        <p:spPr>
          <a:xfrm>
            <a:off x="1884283" y="6619042"/>
            <a:ext cx="6600230" cy="602933"/>
          </a:xfrm>
          <a:prstGeom prst="rect">
            <a:avLst/>
          </a:prstGeom>
          <a:noFill/>
          <a:ln/>
        </p:spPr>
        <p:txBody>
          <a:bodyPr wrap="square" rtlCol="0" anchor="t"/>
          <a:lstStyle/>
          <a:p>
            <a:pPr marL="0" indent="0" algn="l">
              <a:lnSpc>
                <a:spcPts val="2374"/>
              </a:lnSpc>
              <a:buNone/>
            </a:pPr>
            <a:r>
              <a:rPr lang="en-US" sz="1484" kern="0" spc="-30" dirty="0">
                <a:solidFill>
                  <a:srgbClr val="272525"/>
                </a:solidFill>
                <a:latin typeface="Source Sans Pro" pitchFamily="34" charset="0"/>
                <a:ea typeface="Source Sans Pro" pitchFamily="34" charset="-122"/>
                <a:cs typeface="Source Sans Pro" pitchFamily="34" charset="-120"/>
              </a:rPr>
              <a:t>The agent uses the received reward to update its knowledge and improve its decision-making for future actions.</a:t>
            </a:r>
            <a:endParaRPr lang="en-US" sz="1484"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C4F03C0F-A5F5-2036-B204-C989F86B6C6F}"/>
              </a:ext>
            </a:extLst>
          </p:cNvPr>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0" descr="preencoded.png">
            <a:extLst>
              <a:ext uri="{FF2B5EF4-FFF2-40B4-BE49-F238E27FC236}">
                <a16:creationId xmlns:a16="http://schemas.microsoft.com/office/drawing/2014/main" id="{A142044F-2A66-A06A-C63D-90A23FDA14A6}"/>
              </a:ext>
            </a:extLst>
          </p:cNvPr>
          <p:cNvPicPr>
            <a:picLocks noChangeAspect="1"/>
          </p:cNvPicPr>
          <p:nvPr/>
        </p:nvPicPr>
        <p:blipFill>
          <a:blip r:embed="rId2"/>
          <a:stretch>
            <a:fillRect/>
          </a:stretch>
        </p:blipFill>
        <p:spPr>
          <a:xfrm>
            <a:off x="0" y="0"/>
            <a:ext cx="14630400" cy="8229600"/>
          </a:xfrm>
          <a:prstGeom prst="rect">
            <a:avLst/>
          </a:prstGeom>
        </p:spPr>
      </p:pic>
      <p:sp>
        <p:nvSpPr>
          <p:cNvPr id="5" name="Shape 0">
            <a:extLst>
              <a:ext uri="{FF2B5EF4-FFF2-40B4-BE49-F238E27FC236}">
                <a16:creationId xmlns:a16="http://schemas.microsoft.com/office/drawing/2014/main" id="{BB32C69A-88E2-669C-61EA-19316B27812E}"/>
              </a:ext>
            </a:extLst>
          </p:cNvPr>
          <p:cNvSpPr/>
          <p:nvPr/>
        </p:nvSpPr>
        <p:spPr>
          <a:xfrm>
            <a:off x="0" y="148590"/>
            <a:ext cx="14630400" cy="8229600"/>
          </a:xfrm>
          <a:prstGeom prst="rect">
            <a:avLst/>
          </a:prstGeom>
          <a:solidFill>
            <a:srgbClr val="FFFFFF">
              <a:alpha val="75000"/>
            </a:srgbClr>
          </a:solidFill>
          <a:ln/>
        </p:spPr>
        <p:txBody>
          <a:bodyPr/>
          <a:lstStyle/>
          <a:p>
            <a:endParaRPr lang="en-IN"/>
          </a:p>
        </p:txBody>
      </p:sp>
      <p:sp>
        <p:nvSpPr>
          <p:cNvPr id="6" name="Text 1">
            <a:extLst>
              <a:ext uri="{FF2B5EF4-FFF2-40B4-BE49-F238E27FC236}">
                <a16:creationId xmlns:a16="http://schemas.microsoft.com/office/drawing/2014/main" id="{8325720C-03DA-80CB-1DE7-20D66B0C2F1C}"/>
              </a:ext>
            </a:extLst>
          </p:cNvPr>
          <p:cNvSpPr/>
          <p:nvPr/>
        </p:nvSpPr>
        <p:spPr>
          <a:xfrm>
            <a:off x="1631633" y="333256"/>
            <a:ext cx="10072688" cy="726043"/>
          </a:xfrm>
          <a:prstGeom prst="rect">
            <a:avLst/>
          </a:prstGeom>
          <a:noFill/>
          <a:ln/>
        </p:spPr>
        <p:txBody>
          <a:bodyPr wrap="none" rtlCol="0" anchor="t"/>
          <a:lstStyle/>
          <a:p>
            <a:pPr>
              <a:lnSpc>
                <a:spcPts val="5718"/>
              </a:lnSpc>
            </a:pPr>
            <a:r>
              <a:rPr lang="en-IN" sz="4800" b="1" i="0" dirty="0">
                <a:solidFill>
                  <a:srgbClr val="000000"/>
                </a:solidFill>
                <a:effectLst/>
                <a:latin typeface="Inter"/>
              </a:rPr>
              <a:t>Components of Artificial Intelligence</a:t>
            </a:r>
          </a:p>
          <a:p>
            <a:pPr marL="0" indent="0">
              <a:lnSpc>
                <a:spcPts val="5718"/>
              </a:lnSpc>
              <a:buNone/>
            </a:pPr>
            <a:endParaRPr lang="en-US" sz="4574" dirty="0"/>
          </a:p>
        </p:txBody>
      </p:sp>
      <p:pic>
        <p:nvPicPr>
          <p:cNvPr id="14" name="Picture 13" descr="A diagram of machine learning">
            <a:extLst>
              <a:ext uri="{FF2B5EF4-FFF2-40B4-BE49-F238E27FC236}">
                <a16:creationId xmlns:a16="http://schemas.microsoft.com/office/drawing/2014/main" id="{C5292730-656E-E851-8BC7-980FA2EA11AB}"/>
              </a:ext>
            </a:extLst>
          </p:cNvPr>
          <p:cNvPicPr>
            <a:picLocks noChangeAspect="1"/>
          </p:cNvPicPr>
          <p:nvPr/>
        </p:nvPicPr>
        <p:blipFill>
          <a:blip r:embed="rId3"/>
          <a:stretch>
            <a:fillRect/>
          </a:stretch>
        </p:blipFill>
        <p:spPr>
          <a:xfrm>
            <a:off x="1748790" y="1243964"/>
            <a:ext cx="10469880" cy="6837046"/>
          </a:xfrm>
          <a:prstGeom prst="rect">
            <a:avLst/>
          </a:prstGeom>
        </p:spPr>
      </p:pic>
    </p:spTree>
    <p:extLst>
      <p:ext uri="{BB962C8B-B14F-4D97-AF65-F5344CB8AC3E}">
        <p14:creationId xmlns:p14="http://schemas.microsoft.com/office/powerpoint/2010/main" val="293017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1911548"/>
            <a:ext cx="4869061" cy="4406503"/>
          </a:xfrm>
          <a:prstGeom prst="rect">
            <a:avLst/>
          </a:prstGeom>
        </p:spPr>
      </p:pic>
      <p:sp>
        <p:nvSpPr>
          <p:cNvPr id="6" name="Text 1"/>
          <p:cNvSpPr/>
          <p:nvPr/>
        </p:nvSpPr>
        <p:spPr>
          <a:xfrm>
            <a:off x="864037" y="797481"/>
            <a:ext cx="5809059" cy="726043"/>
          </a:xfrm>
          <a:prstGeom prst="rect">
            <a:avLst/>
          </a:prstGeom>
          <a:noFill/>
          <a:ln/>
        </p:spPr>
        <p:txBody>
          <a:bodyPr wrap="none" rtlCol="0" anchor="t"/>
          <a:lstStyle/>
          <a:p>
            <a:pPr marL="0" indent="0">
              <a:lnSpc>
                <a:spcPts val="5718"/>
              </a:lnSpc>
              <a:buNone/>
            </a:pPr>
            <a:r>
              <a:rPr lang="en-US" sz="4574" b="1" kern="0" spc="-91" dirty="0">
                <a:solidFill>
                  <a:srgbClr val="000000"/>
                </a:solidFill>
                <a:latin typeface="Source Serif Pro" pitchFamily="34" charset="0"/>
                <a:ea typeface="Source Serif Pro" pitchFamily="34" charset="-122"/>
                <a:cs typeface="Source Serif Pro" pitchFamily="34" charset="-120"/>
              </a:rPr>
              <a:t>Deep Learning</a:t>
            </a:r>
            <a:endParaRPr lang="en-US" sz="4574" dirty="0"/>
          </a:p>
        </p:txBody>
      </p:sp>
      <p:sp>
        <p:nvSpPr>
          <p:cNvPr id="7" name="Shape 2"/>
          <p:cNvSpPr/>
          <p:nvPr/>
        </p:nvSpPr>
        <p:spPr>
          <a:xfrm>
            <a:off x="864037" y="1893808"/>
            <a:ext cx="7415927" cy="5538311"/>
          </a:xfrm>
          <a:prstGeom prst="roundRect">
            <a:avLst>
              <a:gd name="adj" fmla="val 1872"/>
            </a:avLst>
          </a:prstGeom>
          <a:noFill/>
          <a:ln w="15240">
            <a:solidFill>
              <a:srgbClr val="000000">
                <a:alpha val="8000"/>
              </a:srgbClr>
            </a:solidFill>
            <a:prstDash val="solid"/>
          </a:ln>
        </p:spPr>
        <p:txBody>
          <a:bodyPr/>
          <a:lstStyle/>
          <a:p>
            <a:endParaRPr lang="en-IN"/>
          </a:p>
        </p:txBody>
      </p:sp>
      <p:sp>
        <p:nvSpPr>
          <p:cNvPr id="8" name="Shape 3"/>
          <p:cNvSpPr/>
          <p:nvPr/>
        </p:nvSpPr>
        <p:spPr>
          <a:xfrm>
            <a:off x="879277" y="1909048"/>
            <a:ext cx="7385447" cy="706517"/>
          </a:xfrm>
          <a:prstGeom prst="rect">
            <a:avLst/>
          </a:prstGeom>
          <a:solidFill>
            <a:srgbClr val="FFFFFF">
              <a:alpha val="4000"/>
            </a:srgbClr>
          </a:solidFill>
          <a:ln/>
        </p:spPr>
        <p:txBody>
          <a:bodyPr/>
          <a:lstStyle/>
          <a:p>
            <a:endParaRPr lang="en-IN"/>
          </a:p>
        </p:txBody>
      </p:sp>
      <p:sp>
        <p:nvSpPr>
          <p:cNvPr id="9" name="Text 4"/>
          <p:cNvSpPr/>
          <p:nvPr/>
        </p:nvSpPr>
        <p:spPr>
          <a:xfrm>
            <a:off x="1126093" y="2064782"/>
            <a:ext cx="3195280"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Shallow Learning</a:t>
            </a:r>
            <a:endParaRPr lang="en-US" sz="1944" dirty="0"/>
          </a:p>
        </p:txBody>
      </p:sp>
      <p:sp>
        <p:nvSpPr>
          <p:cNvPr id="10" name="Text 5"/>
          <p:cNvSpPr/>
          <p:nvPr/>
        </p:nvSpPr>
        <p:spPr>
          <a:xfrm>
            <a:off x="4822627" y="2064782"/>
            <a:ext cx="3195280"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Deep Learning</a:t>
            </a:r>
            <a:endParaRPr lang="en-US" sz="1944" dirty="0"/>
          </a:p>
        </p:txBody>
      </p:sp>
      <p:sp>
        <p:nvSpPr>
          <p:cNvPr id="11" name="Shape 6"/>
          <p:cNvSpPr/>
          <p:nvPr/>
        </p:nvSpPr>
        <p:spPr>
          <a:xfrm>
            <a:off x="879277" y="2615565"/>
            <a:ext cx="7385447" cy="1101566"/>
          </a:xfrm>
          <a:prstGeom prst="rect">
            <a:avLst/>
          </a:prstGeom>
          <a:solidFill>
            <a:srgbClr val="000000">
              <a:alpha val="4000"/>
            </a:srgbClr>
          </a:solidFill>
          <a:ln/>
        </p:spPr>
        <p:txBody>
          <a:bodyPr/>
          <a:lstStyle/>
          <a:p>
            <a:endParaRPr lang="en-IN"/>
          </a:p>
        </p:txBody>
      </p:sp>
      <p:sp>
        <p:nvSpPr>
          <p:cNvPr id="12" name="Text 7"/>
          <p:cNvSpPr/>
          <p:nvPr/>
        </p:nvSpPr>
        <p:spPr>
          <a:xfrm>
            <a:off x="1126093" y="2771299"/>
            <a:ext cx="3195280"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Limited capacity to learn complex patterns</a:t>
            </a:r>
            <a:endParaRPr lang="en-US" sz="1944" dirty="0"/>
          </a:p>
        </p:txBody>
      </p:sp>
      <p:sp>
        <p:nvSpPr>
          <p:cNvPr id="13" name="Text 8"/>
          <p:cNvSpPr/>
          <p:nvPr/>
        </p:nvSpPr>
        <p:spPr>
          <a:xfrm>
            <a:off x="4822627" y="2771299"/>
            <a:ext cx="3195280"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Ability to learn highly complex patterns and abstractions</a:t>
            </a:r>
            <a:endParaRPr lang="en-US" sz="1944" dirty="0"/>
          </a:p>
        </p:txBody>
      </p:sp>
      <p:sp>
        <p:nvSpPr>
          <p:cNvPr id="14" name="Shape 9"/>
          <p:cNvSpPr/>
          <p:nvPr/>
        </p:nvSpPr>
        <p:spPr>
          <a:xfrm>
            <a:off x="879277" y="3717131"/>
            <a:ext cx="7385447" cy="1101566"/>
          </a:xfrm>
          <a:prstGeom prst="rect">
            <a:avLst/>
          </a:prstGeom>
          <a:solidFill>
            <a:srgbClr val="FFFFFF">
              <a:alpha val="4000"/>
            </a:srgbClr>
          </a:solidFill>
          <a:ln/>
        </p:spPr>
        <p:txBody>
          <a:bodyPr/>
          <a:lstStyle/>
          <a:p>
            <a:endParaRPr lang="en-IN"/>
          </a:p>
        </p:txBody>
      </p:sp>
      <p:sp>
        <p:nvSpPr>
          <p:cNvPr id="15" name="Text 10"/>
          <p:cNvSpPr/>
          <p:nvPr/>
        </p:nvSpPr>
        <p:spPr>
          <a:xfrm>
            <a:off x="1126093" y="3872865"/>
            <a:ext cx="3195280"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Requires manual feature engineering</a:t>
            </a:r>
            <a:endParaRPr lang="en-US" sz="1944" dirty="0"/>
          </a:p>
        </p:txBody>
      </p:sp>
      <p:sp>
        <p:nvSpPr>
          <p:cNvPr id="16" name="Text 11"/>
          <p:cNvSpPr/>
          <p:nvPr/>
        </p:nvSpPr>
        <p:spPr>
          <a:xfrm>
            <a:off x="4822627" y="3872865"/>
            <a:ext cx="3195280"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Learns features automatically from data</a:t>
            </a:r>
            <a:endParaRPr lang="en-US" sz="1944" dirty="0"/>
          </a:p>
        </p:txBody>
      </p:sp>
      <p:sp>
        <p:nvSpPr>
          <p:cNvPr id="17" name="Shape 12"/>
          <p:cNvSpPr/>
          <p:nvPr/>
        </p:nvSpPr>
        <p:spPr>
          <a:xfrm>
            <a:off x="879277" y="4818698"/>
            <a:ext cx="7385447" cy="1496616"/>
          </a:xfrm>
          <a:prstGeom prst="rect">
            <a:avLst/>
          </a:prstGeom>
          <a:solidFill>
            <a:srgbClr val="000000">
              <a:alpha val="4000"/>
            </a:srgbClr>
          </a:solidFill>
          <a:ln/>
        </p:spPr>
        <p:txBody>
          <a:bodyPr/>
          <a:lstStyle/>
          <a:p>
            <a:endParaRPr lang="en-IN"/>
          </a:p>
        </p:txBody>
      </p:sp>
      <p:sp>
        <p:nvSpPr>
          <p:cNvPr id="18" name="Text 13"/>
          <p:cNvSpPr/>
          <p:nvPr/>
        </p:nvSpPr>
        <p:spPr>
          <a:xfrm>
            <a:off x="1126093" y="4974431"/>
            <a:ext cx="3195280"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Relies on traditional machine learning algorithms</a:t>
            </a:r>
            <a:endParaRPr lang="en-US" sz="1944" dirty="0"/>
          </a:p>
        </p:txBody>
      </p:sp>
      <p:sp>
        <p:nvSpPr>
          <p:cNvPr id="19" name="Text 14"/>
          <p:cNvSpPr/>
          <p:nvPr/>
        </p:nvSpPr>
        <p:spPr>
          <a:xfrm>
            <a:off x="4822627" y="4974431"/>
            <a:ext cx="3195280"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Utilizes artificial neural networks with multiple hidden layers</a:t>
            </a:r>
            <a:endParaRPr lang="en-US" sz="1944" dirty="0"/>
          </a:p>
        </p:txBody>
      </p:sp>
      <p:sp>
        <p:nvSpPr>
          <p:cNvPr id="20" name="Shape 15"/>
          <p:cNvSpPr/>
          <p:nvPr/>
        </p:nvSpPr>
        <p:spPr>
          <a:xfrm>
            <a:off x="879277" y="6315313"/>
            <a:ext cx="7385447" cy="1101566"/>
          </a:xfrm>
          <a:prstGeom prst="rect">
            <a:avLst/>
          </a:prstGeom>
          <a:solidFill>
            <a:srgbClr val="FFFFFF">
              <a:alpha val="4000"/>
            </a:srgbClr>
          </a:solidFill>
          <a:ln/>
        </p:spPr>
        <p:txBody>
          <a:bodyPr/>
          <a:lstStyle/>
          <a:p>
            <a:endParaRPr lang="en-IN"/>
          </a:p>
        </p:txBody>
      </p:sp>
      <p:sp>
        <p:nvSpPr>
          <p:cNvPr id="21" name="Text 16"/>
          <p:cNvSpPr/>
          <p:nvPr/>
        </p:nvSpPr>
        <p:spPr>
          <a:xfrm>
            <a:off x="1126093" y="6471047"/>
            <a:ext cx="3195280"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Suitable for smaller datasets</a:t>
            </a:r>
            <a:endParaRPr lang="en-US" sz="1944" dirty="0"/>
          </a:p>
        </p:txBody>
      </p:sp>
      <p:sp>
        <p:nvSpPr>
          <p:cNvPr id="22" name="Text 17"/>
          <p:cNvSpPr/>
          <p:nvPr/>
        </p:nvSpPr>
        <p:spPr>
          <a:xfrm>
            <a:off x="4822627" y="6471047"/>
            <a:ext cx="3195280"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Excels with large, complex datasets</a:t>
            </a:r>
            <a:endParaRPr lang="en-US" sz="1944"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4630034"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hands shaking&#10;&#10;Description automatically generated">
            <a:extLst>
              <a:ext uri="{FF2B5EF4-FFF2-40B4-BE49-F238E27FC236}">
                <a16:creationId xmlns:a16="http://schemas.microsoft.com/office/drawing/2014/main" id="{54609565-3146-13EA-F04B-3A599C40F8A9}"/>
              </a:ext>
            </a:extLst>
          </p:cNvPr>
          <p:cNvPicPr>
            <a:picLocks noChangeAspect="1"/>
          </p:cNvPicPr>
          <p:nvPr/>
        </p:nvPicPr>
        <p:blipFill>
          <a:blip r:embed="rId2"/>
          <a:srcRect t="4815" r="1" b="10317"/>
          <a:stretch/>
        </p:blipFill>
        <p:spPr>
          <a:xfrm>
            <a:off x="-1" y="1"/>
            <a:ext cx="14630399" cy="7281948"/>
          </a:xfrm>
          <a:prstGeom prst="rect">
            <a:avLst/>
          </a:prstGeom>
        </p:spPr>
      </p:pic>
      <p:grpSp>
        <p:nvGrpSpPr>
          <p:cNvPr id="51" name="Group 50">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6" y="6035036"/>
            <a:ext cx="14673753" cy="2194559"/>
            <a:chOff x="-305" y="2987478"/>
            <a:chExt cx="12188952" cy="1828800"/>
          </a:xfrm>
        </p:grpSpPr>
        <p:sp>
          <p:nvSpPr>
            <p:cNvPr id="38" name="Freeform: Shape 3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53" name="Freeform: Shape 52">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88582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BC3B4E7-2B18-BB24-035B-492C39DC7415}"/>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4E73A61-962E-7128-2C68-C18FD0091CBE}"/>
              </a:ext>
            </a:extLst>
          </p:cNvPr>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a:extLst>
              <a:ext uri="{FF2B5EF4-FFF2-40B4-BE49-F238E27FC236}">
                <a16:creationId xmlns:a16="http://schemas.microsoft.com/office/drawing/2014/main" id="{E6FDBF82-7EA0-E066-FC30-22F42DB5B50E}"/>
              </a:ext>
            </a:extLst>
          </p:cNvPr>
          <p:cNvPicPr>
            <a:picLocks noChangeAspect="1"/>
          </p:cNvPicPr>
          <p:nvPr/>
        </p:nvPicPr>
        <p:blipFill>
          <a:blip r:embed="rId3"/>
          <a:stretch>
            <a:fillRect/>
          </a:stretch>
        </p:blipFill>
        <p:spPr>
          <a:xfrm>
            <a:off x="0" y="0"/>
            <a:ext cx="14630400" cy="2470666"/>
          </a:xfrm>
          <a:prstGeom prst="rect">
            <a:avLst/>
          </a:prstGeom>
        </p:spPr>
      </p:pic>
      <p:sp>
        <p:nvSpPr>
          <p:cNvPr id="5" name="Text 1">
            <a:extLst>
              <a:ext uri="{FF2B5EF4-FFF2-40B4-BE49-F238E27FC236}">
                <a16:creationId xmlns:a16="http://schemas.microsoft.com/office/drawing/2014/main" id="{EBE033CA-A12D-F4DB-8242-C6C1363B09CF}"/>
              </a:ext>
            </a:extLst>
          </p:cNvPr>
          <p:cNvSpPr/>
          <p:nvPr/>
        </p:nvSpPr>
        <p:spPr>
          <a:xfrm>
            <a:off x="2234208" y="3014305"/>
            <a:ext cx="8959334" cy="581263"/>
          </a:xfrm>
          <a:prstGeom prst="rect">
            <a:avLst/>
          </a:prstGeom>
          <a:noFill/>
          <a:ln/>
        </p:spPr>
        <p:txBody>
          <a:bodyPr wrap="none" rtlCol="0" anchor="t"/>
          <a:lstStyle/>
          <a:p>
            <a:pPr marL="0" indent="0">
              <a:lnSpc>
                <a:spcPts val="4578"/>
              </a:lnSpc>
              <a:buNone/>
            </a:pPr>
            <a:r>
              <a:rPr lang="en-US" sz="3662" b="1" kern="0" spc="-73" dirty="0">
                <a:solidFill>
                  <a:srgbClr val="000000"/>
                </a:solidFill>
                <a:latin typeface="Source Serif Pro" pitchFamily="34" charset="0"/>
                <a:ea typeface="Source Serif Pro" pitchFamily="34" charset="-122"/>
                <a:cs typeface="Source Serif Pro" pitchFamily="34" charset="-120"/>
              </a:rPr>
              <a:t>Artificial Intelligence: Unraveling the Future</a:t>
            </a:r>
            <a:endParaRPr lang="en-US" sz="3662" dirty="0"/>
          </a:p>
        </p:txBody>
      </p:sp>
      <p:sp>
        <p:nvSpPr>
          <p:cNvPr id="6" name="Shape 2">
            <a:extLst>
              <a:ext uri="{FF2B5EF4-FFF2-40B4-BE49-F238E27FC236}">
                <a16:creationId xmlns:a16="http://schemas.microsoft.com/office/drawing/2014/main" id="{B6BABBB3-0A2D-88DF-5774-A75F44533ACE}"/>
              </a:ext>
            </a:extLst>
          </p:cNvPr>
          <p:cNvSpPr/>
          <p:nvPr/>
        </p:nvSpPr>
        <p:spPr>
          <a:xfrm>
            <a:off x="2234208" y="4114324"/>
            <a:ext cx="444698" cy="444698"/>
          </a:xfrm>
          <a:prstGeom prst="roundRect">
            <a:avLst>
              <a:gd name="adj" fmla="val 18668"/>
            </a:avLst>
          </a:prstGeom>
          <a:solidFill>
            <a:srgbClr val="F0D4F7"/>
          </a:solidFill>
          <a:ln w="7620">
            <a:solidFill>
              <a:srgbClr val="D6BADD"/>
            </a:solidFill>
            <a:prstDash val="solid"/>
          </a:ln>
        </p:spPr>
        <p:txBody>
          <a:bodyPr/>
          <a:lstStyle/>
          <a:p>
            <a:endParaRPr lang="en-IN"/>
          </a:p>
        </p:txBody>
      </p:sp>
      <p:sp>
        <p:nvSpPr>
          <p:cNvPr id="7" name="Text 3">
            <a:extLst>
              <a:ext uri="{FF2B5EF4-FFF2-40B4-BE49-F238E27FC236}">
                <a16:creationId xmlns:a16="http://schemas.microsoft.com/office/drawing/2014/main" id="{748A4259-DFA1-EFA6-04BE-559EB9FD169D}"/>
              </a:ext>
            </a:extLst>
          </p:cNvPr>
          <p:cNvSpPr/>
          <p:nvPr/>
        </p:nvSpPr>
        <p:spPr>
          <a:xfrm>
            <a:off x="2386727" y="4197072"/>
            <a:ext cx="139541" cy="279083"/>
          </a:xfrm>
          <a:prstGeom prst="rect">
            <a:avLst/>
          </a:prstGeom>
          <a:noFill/>
          <a:ln/>
        </p:spPr>
        <p:txBody>
          <a:bodyPr wrap="none" rtlCol="0" anchor="t"/>
          <a:lstStyle/>
          <a:p>
            <a:pPr marL="0" indent="0" algn="ctr">
              <a:lnSpc>
                <a:spcPts val="2197"/>
              </a:lnSpc>
              <a:buNone/>
            </a:pPr>
            <a:r>
              <a:rPr lang="en-US" sz="2197" b="1" kern="0" spc="-44" dirty="0">
                <a:solidFill>
                  <a:srgbClr val="272525"/>
                </a:solidFill>
                <a:latin typeface="Source Serif Pro" pitchFamily="34" charset="0"/>
                <a:ea typeface="Source Serif Pro" pitchFamily="34" charset="-122"/>
                <a:cs typeface="Source Serif Pro" pitchFamily="34" charset="-120"/>
              </a:rPr>
              <a:t>1</a:t>
            </a:r>
            <a:endParaRPr lang="en-US" sz="2197" dirty="0"/>
          </a:p>
        </p:txBody>
      </p:sp>
      <p:sp>
        <p:nvSpPr>
          <p:cNvPr id="8" name="Text 4">
            <a:extLst>
              <a:ext uri="{FF2B5EF4-FFF2-40B4-BE49-F238E27FC236}">
                <a16:creationId xmlns:a16="http://schemas.microsoft.com/office/drawing/2014/main" id="{B251B6ED-04FE-72E3-DF6B-8DF0766F8873}"/>
              </a:ext>
            </a:extLst>
          </p:cNvPr>
          <p:cNvSpPr/>
          <p:nvPr/>
        </p:nvSpPr>
        <p:spPr>
          <a:xfrm>
            <a:off x="2876550" y="4114324"/>
            <a:ext cx="2325291" cy="290632"/>
          </a:xfrm>
          <a:prstGeom prst="rect">
            <a:avLst/>
          </a:prstGeom>
          <a:noFill/>
          <a:ln/>
        </p:spPr>
        <p:txBody>
          <a:bodyPr wrap="none" rtlCol="0" anchor="t"/>
          <a:lstStyle/>
          <a:p>
            <a:pPr marL="0" indent="0">
              <a:lnSpc>
                <a:spcPts val="2289"/>
              </a:lnSpc>
              <a:buNone/>
            </a:pPr>
            <a:r>
              <a:rPr lang="en-US" sz="1831" b="1" kern="0" spc="-37" dirty="0">
                <a:solidFill>
                  <a:srgbClr val="272525"/>
                </a:solidFill>
                <a:latin typeface="Source Serif Pro" pitchFamily="34" charset="0"/>
                <a:ea typeface="Source Serif Pro" pitchFamily="34" charset="-122"/>
                <a:cs typeface="Source Serif Pro" pitchFamily="34" charset="-120"/>
              </a:rPr>
              <a:t>What is AI?</a:t>
            </a:r>
            <a:endParaRPr lang="en-US" sz="1831" dirty="0"/>
          </a:p>
        </p:txBody>
      </p:sp>
      <p:sp>
        <p:nvSpPr>
          <p:cNvPr id="9" name="Text 5">
            <a:extLst>
              <a:ext uri="{FF2B5EF4-FFF2-40B4-BE49-F238E27FC236}">
                <a16:creationId xmlns:a16="http://schemas.microsoft.com/office/drawing/2014/main" id="{6B816019-6D1A-4FA9-0EA3-F0F757719B36}"/>
              </a:ext>
            </a:extLst>
          </p:cNvPr>
          <p:cNvSpPr/>
          <p:nvPr/>
        </p:nvSpPr>
        <p:spPr>
          <a:xfrm>
            <a:off x="2876550" y="4523542"/>
            <a:ext cx="2613184" cy="2529840"/>
          </a:xfrm>
          <a:prstGeom prst="rect">
            <a:avLst/>
          </a:prstGeom>
          <a:noFill/>
          <a:ln/>
        </p:spPr>
        <p:txBody>
          <a:bodyPr wrap="square" rtlCol="0" anchor="t"/>
          <a:lstStyle/>
          <a:p>
            <a:pPr marL="0" indent="0">
              <a:lnSpc>
                <a:spcPts val="2490"/>
              </a:lnSpc>
              <a:buNone/>
            </a:pPr>
            <a:r>
              <a:rPr lang="en-US" sz="1556" kern="0" spc="-31" dirty="0">
                <a:solidFill>
                  <a:srgbClr val="272525"/>
                </a:solidFill>
                <a:latin typeface="Source Sans Pro" pitchFamily="34" charset="0"/>
                <a:ea typeface="Source Sans Pro" pitchFamily="34" charset="-122"/>
                <a:cs typeface="Source Sans Pro" pitchFamily="34" charset="-120"/>
              </a:rPr>
              <a:t>Artificial Intelligence (AI) refers to the development of computer systems capable of performing tasks that traditionally required human intelligence, such as visual perception, speech recognition, decision-making, and language translation.</a:t>
            </a:r>
            <a:endParaRPr lang="en-US" sz="1556" dirty="0"/>
          </a:p>
        </p:txBody>
      </p:sp>
      <p:sp>
        <p:nvSpPr>
          <p:cNvPr id="10" name="Shape 6">
            <a:extLst>
              <a:ext uri="{FF2B5EF4-FFF2-40B4-BE49-F238E27FC236}">
                <a16:creationId xmlns:a16="http://schemas.microsoft.com/office/drawing/2014/main" id="{2F1D70D7-9A0C-1D66-63EC-39188DCA7E61}"/>
              </a:ext>
            </a:extLst>
          </p:cNvPr>
          <p:cNvSpPr/>
          <p:nvPr/>
        </p:nvSpPr>
        <p:spPr>
          <a:xfrm>
            <a:off x="5687378" y="4114324"/>
            <a:ext cx="444698" cy="444698"/>
          </a:xfrm>
          <a:prstGeom prst="roundRect">
            <a:avLst>
              <a:gd name="adj" fmla="val 18668"/>
            </a:avLst>
          </a:prstGeom>
          <a:solidFill>
            <a:srgbClr val="F0D4F7"/>
          </a:solidFill>
          <a:ln w="7620">
            <a:solidFill>
              <a:srgbClr val="D6BADD"/>
            </a:solidFill>
            <a:prstDash val="solid"/>
          </a:ln>
        </p:spPr>
        <p:txBody>
          <a:bodyPr/>
          <a:lstStyle/>
          <a:p>
            <a:endParaRPr lang="en-IN"/>
          </a:p>
        </p:txBody>
      </p:sp>
      <p:sp>
        <p:nvSpPr>
          <p:cNvPr id="11" name="Text 7">
            <a:extLst>
              <a:ext uri="{FF2B5EF4-FFF2-40B4-BE49-F238E27FC236}">
                <a16:creationId xmlns:a16="http://schemas.microsoft.com/office/drawing/2014/main" id="{4B355DE2-C146-C231-315A-987220F291D4}"/>
              </a:ext>
            </a:extLst>
          </p:cNvPr>
          <p:cNvSpPr/>
          <p:nvPr/>
        </p:nvSpPr>
        <p:spPr>
          <a:xfrm>
            <a:off x="5839897" y="4197072"/>
            <a:ext cx="139541" cy="279083"/>
          </a:xfrm>
          <a:prstGeom prst="rect">
            <a:avLst/>
          </a:prstGeom>
          <a:noFill/>
          <a:ln/>
        </p:spPr>
        <p:txBody>
          <a:bodyPr wrap="none" rtlCol="0" anchor="t"/>
          <a:lstStyle/>
          <a:p>
            <a:pPr marL="0" indent="0" algn="ctr">
              <a:lnSpc>
                <a:spcPts val="2197"/>
              </a:lnSpc>
              <a:buNone/>
            </a:pPr>
            <a:r>
              <a:rPr lang="en-US" sz="2197" b="1" kern="0" spc="-44" dirty="0">
                <a:solidFill>
                  <a:srgbClr val="272525"/>
                </a:solidFill>
                <a:latin typeface="Source Serif Pro" pitchFamily="34" charset="0"/>
                <a:ea typeface="Source Serif Pro" pitchFamily="34" charset="-122"/>
                <a:cs typeface="Source Serif Pro" pitchFamily="34" charset="-120"/>
              </a:rPr>
              <a:t>2</a:t>
            </a:r>
            <a:endParaRPr lang="en-US" sz="2197" dirty="0"/>
          </a:p>
        </p:txBody>
      </p:sp>
      <p:sp>
        <p:nvSpPr>
          <p:cNvPr id="12" name="Text 8">
            <a:extLst>
              <a:ext uri="{FF2B5EF4-FFF2-40B4-BE49-F238E27FC236}">
                <a16:creationId xmlns:a16="http://schemas.microsoft.com/office/drawing/2014/main" id="{9AEDFE71-5C3D-008F-7839-82336150C59D}"/>
              </a:ext>
            </a:extLst>
          </p:cNvPr>
          <p:cNvSpPr/>
          <p:nvPr/>
        </p:nvSpPr>
        <p:spPr>
          <a:xfrm>
            <a:off x="6329720" y="4114324"/>
            <a:ext cx="2325291" cy="290632"/>
          </a:xfrm>
          <a:prstGeom prst="rect">
            <a:avLst/>
          </a:prstGeom>
          <a:noFill/>
          <a:ln/>
        </p:spPr>
        <p:txBody>
          <a:bodyPr wrap="none" rtlCol="0" anchor="t"/>
          <a:lstStyle/>
          <a:p>
            <a:pPr marL="0" indent="0">
              <a:lnSpc>
                <a:spcPts val="2289"/>
              </a:lnSpc>
              <a:buNone/>
            </a:pPr>
            <a:r>
              <a:rPr lang="en-US" sz="1831" b="1" kern="0" spc="-37" dirty="0">
                <a:solidFill>
                  <a:srgbClr val="272525"/>
                </a:solidFill>
                <a:latin typeface="Source Serif Pro" pitchFamily="34" charset="0"/>
                <a:ea typeface="Source Serif Pro" pitchFamily="34" charset="-122"/>
                <a:cs typeface="Source Serif Pro" pitchFamily="34" charset="-120"/>
              </a:rPr>
              <a:t>AI in Action</a:t>
            </a:r>
            <a:endParaRPr lang="en-US" sz="1831" dirty="0"/>
          </a:p>
        </p:txBody>
      </p:sp>
      <p:sp>
        <p:nvSpPr>
          <p:cNvPr id="13" name="Text 9">
            <a:extLst>
              <a:ext uri="{FF2B5EF4-FFF2-40B4-BE49-F238E27FC236}">
                <a16:creationId xmlns:a16="http://schemas.microsoft.com/office/drawing/2014/main" id="{59CBD2B5-2658-411F-7847-EBDC273B38C9}"/>
              </a:ext>
            </a:extLst>
          </p:cNvPr>
          <p:cNvSpPr/>
          <p:nvPr/>
        </p:nvSpPr>
        <p:spPr>
          <a:xfrm>
            <a:off x="6329720" y="4523542"/>
            <a:ext cx="2613184" cy="2213610"/>
          </a:xfrm>
          <a:prstGeom prst="rect">
            <a:avLst/>
          </a:prstGeom>
          <a:noFill/>
          <a:ln/>
        </p:spPr>
        <p:txBody>
          <a:bodyPr wrap="square" rtlCol="0" anchor="t"/>
          <a:lstStyle/>
          <a:p>
            <a:pPr marL="0" indent="0">
              <a:lnSpc>
                <a:spcPts val="2490"/>
              </a:lnSpc>
              <a:buNone/>
            </a:pPr>
            <a:r>
              <a:rPr lang="en-US" sz="1556" kern="0" spc="-31" dirty="0">
                <a:solidFill>
                  <a:srgbClr val="272525"/>
                </a:solidFill>
                <a:latin typeface="Source Sans Pro" pitchFamily="34" charset="0"/>
                <a:ea typeface="Source Sans Pro" pitchFamily="34" charset="-122"/>
                <a:cs typeface="Source Sans Pro" pitchFamily="34" charset="-120"/>
              </a:rPr>
              <a:t>AI is already being used in a wide range of applications, from personalized recommendations on e-commerce platforms to self-driving cars, medical diagnostics, and virtual assistants like Siri and Alexa.</a:t>
            </a:r>
            <a:endParaRPr lang="en-US" sz="1556" dirty="0"/>
          </a:p>
        </p:txBody>
      </p:sp>
      <p:sp>
        <p:nvSpPr>
          <p:cNvPr id="14" name="Shape 10">
            <a:extLst>
              <a:ext uri="{FF2B5EF4-FFF2-40B4-BE49-F238E27FC236}">
                <a16:creationId xmlns:a16="http://schemas.microsoft.com/office/drawing/2014/main" id="{473ED66E-7C35-8B43-C098-CA36713E2EC9}"/>
              </a:ext>
            </a:extLst>
          </p:cNvPr>
          <p:cNvSpPr/>
          <p:nvPr/>
        </p:nvSpPr>
        <p:spPr>
          <a:xfrm>
            <a:off x="9140547" y="4114324"/>
            <a:ext cx="444698" cy="444698"/>
          </a:xfrm>
          <a:prstGeom prst="roundRect">
            <a:avLst>
              <a:gd name="adj" fmla="val 18668"/>
            </a:avLst>
          </a:prstGeom>
          <a:solidFill>
            <a:srgbClr val="F0D4F7"/>
          </a:solidFill>
          <a:ln w="7620">
            <a:solidFill>
              <a:srgbClr val="D6BADD"/>
            </a:solidFill>
            <a:prstDash val="solid"/>
          </a:ln>
        </p:spPr>
        <p:txBody>
          <a:bodyPr/>
          <a:lstStyle/>
          <a:p>
            <a:endParaRPr lang="en-IN"/>
          </a:p>
        </p:txBody>
      </p:sp>
      <p:sp>
        <p:nvSpPr>
          <p:cNvPr id="15" name="Text 11">
            <a:extLst>
              <a:ext uri="{FF2B5EF4-FFF2-40B4-BE49-F238E27FC236}">
                <a16:creationId xmlns:a16="http://schemas.microsoft.com/office/drawing/2014/main" id="{951EDCCE-E36A-A9DD-4A2E-11691EB2A14E}"/>
              </a:ext>
            </a:extLst>
          </p:cNvPr>
          <p:cNvSpPr/>
          <p:nvPr/>
        </p:nvSpPr>
        <p:spPr>
          <a:xfrm>
            <a:off x="9293066" y="4197072"/>
            <a:ext cx="139541" cy="279083"/>
          </a:xfrm>
          <a:prstGeom prst="rect">
            <a:avLst/>
          </a:prstGeom>
          <a:noFill/>
          <a:ln/>
        </p:spPr>
        <p:txBody>
          <a:bodyPr wrap="none" rtlCol="0" anchor="t"/>
          <a:lstStyle/>
          <a:p>
            <a:pPr marL="0" indent="0" algn="ctr">
              <a:lnSpc>
                <a:spcPts val="2197"/>
              </a:lnSpc>
              <a:buNone/>
            </a:pPr>
            <a:r>
              <a:rPr lang="en-US" sz="2197" b="1" kern="0" spc="-44" dirty="0">
                <a:solidFill>
                  <a:srgbClr val="272525"/>
                </a:solidFill>
                <a:latin typeface="Source Serif Pro" pitchFamily="34" charset="0"/>
                <a:ea typeface="Source Serif Pro" pitchFamily="34" charset="-122"/>
                <a:cs typeface="Source Serif Pro" pitchFamily="34" charset="-120"/>
              </a:rPr>
              <a:t>3</a:t>
            </a:r>
            <a:endParaRPr lang="en-US" sz="2197" dirty="0"/>
          </a:p>
        </p:txBody>
      </p:sp>
      <p:sp>
        <p:nvSpPr>
          <p:cNvPr id="16" name="Text 12">
            <a:extLst>
              <a:ext uri="{FF2B5EF4-FFF2-40B4-BE49-F238E27FC236}">
                <a16:creationId xmlns:a16="http://schemas.microsoft.com/office/drawing/2014/main" id="{3C7E8E68-1BA0-6430-57C5-8C9C408E2D05}"/>
              </a:ext>
            </a:extLst>
          </p:cNvPr>
          <p:cNvSpPr/>
          <p:nvPr/>
        </p:nvSpPr>
        <p:spPr>
          <a:xfrm>
            <a:off x="9782889" y="4114324"/>
            <a:ext cx="2325291" cy="290632"/>
          </a:xfrm>
          <a:prstGeom prst="rect">
            <a:avLst/>
          </a:prstGeom>
          <a:noFill/>
          <a:ln/>
        </p:spPr>
        <p:txBody>
          <a:bodyPr wrap="none" rtlCol="0" anchor="t"/>
          <a:lstStyle/>
          <a:p>
            <a:pPr marL="0" indent="0">
              <a:lnSpc>
                <a:spcPts val="2289"/>
              </a:lnSpc>
              <a:buNone/>
            </a:pPr>
            <a:r>
              <a:rPr lang="en-US" sz="1831" b="1" kern="0" spc="-37" dirty="0">
                <a:solidFill>
                  <a:srgbClr val="272525"/>
                </a:solidFill>
                <a:latin typeface="Source Serif Pro" pitchFamily="34" charset="0"/>
                <a:ea typeface="Source Serif Pro" pitchFamily="34" charset="-122"/>
                <a:cs typeface="Source Serif Pro" pitchFamily="34" charset="-120"/>
              </a:rPr>
              <a:t>The Power of AI</a:t>
            </a:r>
            <a:endParaRPr lang="en-US" sz="1831" dirty="0"/>
          </a:p>
        </p:txBody>
      </p:sp>
      <p:sp>
        <p:nvSpPr>
          <p:cNvPr id="17" name="Text 13">
            <a:extLst>
              <a:ext uri="{FF2B5EF4-FFF2-40B4-BE49-F238E27FC236}">
                <a16:creationId xmlns:a16="http://schemas.microsoft.com/office/drawing/2014/main" id="{8DD21464-F73D-950B-4A18-FE35422AEFCE}"/>
              </a:ext>
            </a:extLst>
          </p:cNvPr>
          <p:cNvSpPr/>
          <p:nvPr/>
        </p:nvSpPr>
        <p:spPr>
          <a:xfrm>
            <a:off x="9782889" y="4523542"/>
            <a:ext cx="2613184" cy="3162300"/>
          </a:xfrm>
          <a:prstGeom prst="rect">
            <a:avLst/>
          </a:prstGeom>
          <a:noFill/>
          <a:ln/>
        </p:spPr>
        <p:txBody>
          <a:bodyPr wrap="square" rtlCol="0" anchor="t"/>
          <a:lstStyle/>
          <a:p>
            <a:pPr marL="0" indent="0">
              <a:lnSpc>
                <a:spcPts val="2490"/>
              </a:lnSpc>
              <a:buNone/>
            </a:pPr>
            <a:r>
              <a:rPr lang="en-US" sz="1556" kern="0" spc="-31" dirty="0">
                <a:solidFill>
                  <a:srgbClr val="272525"/>
                </a:solidFill>
                <a:latin typeface="Source Sans Pro" pitchFamily="34" charset="0"/>
                <a:ea typeface="Source Sans Pro" pitchFamily="34" charset="-122"/>
                <a:cs typeface="Source Sans Pro" pitchFamily="34" charset="-120"/>
              </a:rPr>
              <a:t>AI systems can analyze vast amounts of data, identify patterns, and make predictions with incredible speed and accuracy. This allows for more informed decision-making, improved efficiency, and the ability to tackle complex problems in ways that were previously impossible.</a:t>
            </a:r>
            <a:endParaRPr lang="en-US" sz="1556" dirty="0"/>
          </a:p>
        </p:txBody>
      </p:sp>
    </p:spTree>
    <p:extLst>
      <p:ext uri="{BB962C8B-B14F-4D97-AF65-F5344CB8AC3E}">
        <p14:creationId xmlns:p14="http://schemas.microsoft.com/office/powerpoint/2010/main" val="80335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73AAE64-E87F-3BAD-EB2F-43907A7FF69E}"/>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B35A507-68AA-2A6F-42A4-B1F4EB981D87}"/>
              </a:ext>
            </a:extLst>
          </p:cNvPr>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a:extLst>
              <a:ext uri="{FF2B5EF4-FFF2-40B4-BE49-F238E27FC236}">
                <a16:creationId xmlns:a16="http://schemas.microsoft.com/office/drawing/2014/main" id="{5679BB3A-A844-743C-A494-24AA78F9238A}"/>
              </a:ext>
            </a:extLst>
          </p:cNvPr>
          <p:cNvSpPr/>
          <p:nvPr/>
        </p:nvSpPr>
        <p:spPr>
          <a:xfrm>
            <a:off x="912057" y="1460988"/>
            <a:ext cx="10163770" cy="726043"/>
          </a:xfrm>
          <a:prstGeom prst="rect">
            <a:avLst/>
          </a:prstGeom>
          <a:noFill/>
          <a:ln/>
        </p:spPr>
        <p:txBody>
          <a:bodyPr wrap="none" rtlCol="0" anchor="t"/>
          <a:lstStyle/>
          <a:p>
            <a:pPr marL="0" indent="0">
              <a:lnSpc>
                <a:spcPts val="5718"/>
              </a:lnSpc>
              <a:buNone/>
            </a:pPr>
            <a:r>
              <a:rPr lang="en-US" sz="4574" b="1" kern="0" spc="-91" dirty="0">
                <a:solidFill>
                  <a:srgbClr val="000000"/>
                </a:solidFill>
                <a:latin typeface="Source Serif Pro" pitchFamily="34" charset="0"/>
                <a:ea typeface="Source Serif Pro" pitchFamily="34" charset="-122"/>
                <a:cs typeface="Source Serif Pro" pitchFamily="34" charset="-120"/>
              </a:rPr>
              <a:t>The Data Revolution: Unlocking Insights</a:t>
            </a:r>
            <a:endParaRPr lang="en-US" sz="4574" dirty="0"/>
          </a:p>
        </p:txBody>
      </p:sp>
      <p:sp>
        <p:nvSpPr>
          <p:cNvPr id="5" name="Text 2">
            <a:extLst>
              <a:ext uri="{FF2B5EF4-FFF2-40B4-BE49-F238E27FC236}">
                <a16:creationId xmlns:a16="http://schemas.microsoft.com/office/drawing/2014/main" id="{4D0259F9-FD11-CAF5-1FB4-E5C208EBB995}"/>
              </a:ext>
            </a:extLst>
          </p:cNvPr>
          <p:cNvSpPr/>
          <p:nvPr/>
        </p:nvSpPr>
        <p:spPr>
          <a:xfrm>
            <a:off x="617871" y="3059982"/>
            <a:ext cx="2904530" cy="363141"/>
          </a:xfrm>
          <a:prstGeom prst="rect">
            <a:avLst/>
          </a:prstGeom>
          <a:noFill/>
          <a:ln/>
        </p:spPr>
        <p:txBody>
          <a:bodyPr wrap="none" rtlCol="0" anchor="t"/>
          <a:lstStyle/>
          <a:p>
            <a:pPr marL="0" indent="0">
              <a:lnSpc>
                <a:spcPts val="2859"/>
              </a:lnSpc>
              <a:buNone/>
            </a:pPr>
            <a:r>
              <a:rPr lang="en-US" sz="2287" b="1" kern="0" spc="-46" dirty="0">
                <a:solidFill>
                  <a:srgbClr val="000000"/>
                </a:solidFill>
                <a:latin typeface="Source Serif Pro" pitchFamily="34" charset="0"/>
                <a:ea typeface="Source Serif Pro" pitchFamily="34" charset="-122"/>
                <a:cs typeface="Source Serif Pro" pitchFamily="34" charset="-120"/>
              </a:rPr>
              <a:t>What is Data?</a:t>
            </a:r>
            <a:endParaRPr lang="en-US" sz="2287" dirty="0"/>
          </a:p>
        </p:txBody>
      </p:sp>
      <p:sp>
        <p:nvSpPr>
          <p:cNvPr id="6" name="Text 3">
            <a:extLst>
              <a:ext uri="{FF2B5EF4-FFF2-40B4-BE49-F238E27FC236}">
                <a16:creationId xmlns:a16="http://schemas.microsoft.com/office/drawing/2014/main" id="{6996E528-DEC4-E109-BE9D-28FB0F23B415}"/>
              </a:ext>
            </a:extLst>
          </p:cNvPr>
          <p:cNvSpPr/>
          <p:nvPr/>
        </p:nvSpPr>
        <p:spPr>
          <a:xfrm>
            <a:off x="617871" y="3636401"/>
            <a:ext cx="382893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Data refers to the raw information that is collected and stored, often in digital formats. It can take many forms, including text, numbers, images, audio, and video.</a:t>
            </a:r>
            <a:endParaRPr lang="en-US" sz="1944" dirty="0"/>
          </a:p>
        </p:txBody>
      </p:sp>
      <p:sp>
        <p:nvSpPr>
          <p:cNvPr id="7" name="Text 4">
            <a:extLst>
              <a:ext uri="{FF2B5EF4-FFF2-40B4-BE49-F238E27FC236}">
                <a16:creationId xmlns:a16="http://schemas.microsoft.com/office/drawing/2014/main" id="{C2BF677D-ABDB-ECA1-B149-48D5C9DE7A94}"/>
              </a:ext>
            </a:extLst>
          </p:cNvPr>
          <p:cNvSpPr/>
          <p:nvPr/>
        </p:nvSpPr>
        <p:spPr>
          <a:xfrm>
            <a:off x="4797626" y="3003590"/>
            <a:ext cx="4438768" cy="726281"/>
          </a:xfrm>
          <a:prstGeom prst="rect">
            <a:avLst/>
          </a:prstGeom>
          <a:noFill/>
          <a:ln/>
        </p:spPr>
        <p:txBody>
          <a:bodyPr wrap="square" rtlCol="0" anchor="t"/>
          <a:lstStyle/>
          <a:p>
            <a:pPr marL="0" indent="0">
              <a:lnSpc>
                <a:spcPts val="2859"/>
              </a:lnSpc>
              <a:buNone/>
            </a:pPr>
            <a:r>
              <a:rPr lang="en-US" sz="2287" b="1" kern="0" spc="-46" dirty="0">
                <a:solidFill>
                  <a:srgbClr val="000000"/>
                </a:solidFill>
                <a:latin typeface="Source Serif Pro" pitchFamily="34" charset="0"/>
                <a:ea typeface="Source Serif Pro" pitchFamily="34" charset="-122"/>
                <a:cs typeface="Source Serif Pro" pitchFamily="34" charset="-120"/>
              </a:rPr>
              <a:t>Structured, Unstructured and Semi-structured Data </a:t>
            </a:r>
            <a:endParaRPr lang="en-US" sz="2287" dirty="0"/>
          </a:p>
        </p:txBody>
      </p:sp>
      <p:sp>
        <p:nvSpPr>
          <p:cNvPr id="8" name="Text 5">
            <a:extLst>
              <a:ext uri="{FF2B5EF4-FFF2-40B4-BE49-F238E27FC236}">
                <a16:creationId xmlns:a16="http://schemas.microsoft.com/office/drawing/2014/main" id="{AC65EE42-6F1C-FC3D-EB85-4A98F8C02939}"/>
              </a:ext>
            </a:extLst>
          </p:cNvPr>
          <p:cNvSpPr/>
          <p:nvPr/>
        </p:nvSpPr>
        <p:spPr>
          <a:xfrm>
            <a:off x="4797625" y="3976688"/>
            <a:ext cx="5416892" cy="4085644"/>
          </a:xfrm>
          <a:prstGeom prst="rect">
            <a:avLst/>
          </a:prstGeom>
          <a:noFill/>
          <a:ln/>
        </p:spPr>
        <p:txBody>
          <a:bodyPr wrap="square" rtlCol="0" anchor="t"/>
          <a:lstStyle/>
          <a:p>
            <a:pPr marL="0" indent="0">
              <a:lnSpc>
                <a:spcPts val="3110"/>
              </a:lnSpc>
              <a:buNone/>
            </a:pPr>
            <a:r>
              <a:rPr lang="en-US" sz="2000" b="1" dirty="0"/>
              <a:t>Structured Data:</a:t>
            </a:r>
            <a:r>
              <a:rPr lang="en-US" sz="2000" dirty="0"/>
              <a:t> Organized and easily searchable, often stored in databases or spreadsheets with defined formats like rows and columns.</a:t>
            </a:r>
            <a:r>
              <a:rPr lang="en-US" sz="2000" b="1" dirty="0"/>
              <a:t> Unstructured Data:</a:t>
            </a:r>
            <a:r>
              <a:rPr lang="en-US" sz="2000" dirty="0"/>
              <a:t> Lacks a predefined format or structure, including text-heavy information such as emails, social media posts, and multimedia files. </a:t>
            </a:r>
            <a:r>
              <a:rPr lang="en-US" sz="2000" b="1" dirty="0"/>
              <a:t>Semi-structured Data:</a:t>
            </a:r>
            <a:r>
              <a:rPr lang="en-US" sz="2000" dirty="0"/>
              <a:t> Contains elements of both structured and unstructured data, often with tags or metadata that provide some organizational context, like JSON or XML files.</a:t>
            </a:r>
            <a:endParaRPr lang="en-US" sz="1944" dirty="0"/>
          </a:p>
        </p:txBody>
      </p:sp>
      <p:sp>
        <p:nvSpPr>
          <p:cNvPr id="9" name="Text 6">
            <a:extLst>
              <a:ext uri="{FF2B5EF4-FFF2-40B4-BE49-F238E27FC236}">
                <a16:creationId xmlns:a16="http://schemas.microsoft.com/office/drawing/2014/main" id="{69DD6F29-1AF1-AB64-7547-ED3318FD1DA9}"/>
              </a:ext>
            </a:extLst>
          </p:cNvPr>
          <p:cNvSpPr/>
          <p:nvPr/>
        </p:nvSpPr>
        <p:spPr>
          <a:xfrm>
            <a:off x="10757177" y="3000018"/>
            <a:ext cx="2904530" cy="363141"/>
          </a:xfrm>
          <a:prstGeom prst="rect">
            <a:avLst/>
          </a:prstGeom>
          <a:noFill/>
          <a:ln/>
        </p:spPr>
        <p:txBody>
          <a:bodyPr wrap="none" rtlCol="0" anchor="t"/>
          <a:lstStyle/>
          <a:p>
            <a:pPr marL="0" indent="0">
              <a:lnSpc>
                <a:spcPts val="2859"/>
              </a:lnSpc>
              <a:buNone/>
            </a:pPr>
            <a:r>
              <a:rPr lang="en-US" sz="2287" b="1" kern="0" spc="-46" dirty="0">
                <a:solidFill>
                  <a:srgbClr val="000000"/>
                </a:solidFill>
                <a:latin typeface="Source Serif Pro" pitchFamily="34" charset="0"/>
                <a:ea typeface="Source Serif Pro" pitchFamily="34" charset="-122"/>
                <a:cs typeface="Source Serif Pro" pitchFamily="34" charset="-120"/>
              </a:rPr>
              <a:t>Data Processing</a:t>
            </a:r>
            <a:endParaRPr lang="en-US" sz="2287" dirty="0"/>
          </a:p>
        </p:txBody>
      </p:sp>
      <p:sp>
        <p:nvSpPr>
          <p:cNvPr id="10" name="Text 7">
            <a:extLst>
              <a:ext uri="{FF2B5EF4-FFF2-40B4-BE49-F238E27FC236}">
                <a16:creationId xmlns:a16="http://schemas.microsoft.com/office/drawing/2014/main" id="{06A1C86B-5CE9-F256-D2C6-C4A40B049F8D}"/>
              </a:ext>
            </a:extLst>
          </p:cNvPr>
          <p:cNvSpPr/>
          <p:nvPr/>
        </p:nvSpPr>
        <p:spPr>
          <a:xfrm>
            <a:off x="10450646" y="3517016"/>
            <a:ext cx="382893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Data processing involves collecting, organizing, and analyzing data to extract meaningful insights. This can include tasks like data cleaning, transformation, and integration.</a:t>
            </a:r>
            <a:endParaRPr lang="en-US" sz="1944" dirty="0"/>
          </a:p>
        </p:txBody>
      </p:sp>
    </p:spTree>
    <p:extLst>
      <p:ext uri="{BB962C8B-B14F-4D97-AF65-F5344CB8AC3E}">
        <p14:creationId xmlns:p14="http://schemas.microsoft.com/office/powerpoint/2010/main" val="2476013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8FE39C7-9D3C-5DE0-2DA1-E8CC508956C7}"/>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C10F6943-28D6-3404-1F5B-1EFCA171CC9B}"/>
              </a:ext>
            </a:extLst>
          </p:cNvPr>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a:extLst>
              <a:ext uri="{FF2B5EF4-FFF2-40B4-BE49-F238E27FC236}">
                <a16:creationId xmlns:a16="http://schemas.microsoft.com/office/drawing/2014/main" id="{F43BF122-7B90-8633-EB52-693658DF4347}"/>
              </a:ext>
            </a:extLst>
          </p:cNvPr>
          <p:cNvPicPr>
            <a:picLocks noChangeAspect="1"/>
          </p:cNvPicPr>
          <p:nvPr/>
        </p:nvPicPr>
        <p:blipFill>
          <a:blip r:embed="rId3"/>
          <a:stretch>
            <a:fillRect/>
          </a:stretch>
        </p:blipFill>
        <p:spPr>
          <a:xfrm>
            <a:off x="0" y="0"/>
            <a:ext cx="5486400" cy="8229600"/>
          </a:xfrm>
          <a:prstGeom prst="rect">
            <a:avLst/>
          </a:prstGeom>
        </p:spPr>
      </p:pic>
      <p:pic>
        <p:nvPicPr>
          <p:cNvPr id="5" name="Image 2" descr="preencoded.png">
            <a:extLst>
              <a:ext uri="{FF2B5EF4-FFF2-40B4-BE49-F238E27FC236}">
                <a16:creationId xmlns:a16="http://schemas.microsoft.com/office/drawing/2014/main" id="{09F2458A-1F01-BE35-30D4-44F5B8B79E84}"/>
              </a:ext>
            </a:extLst>
          </p:cNvPr>
          <p:cNvPicPr>
            <a:picLocks noChangeAspect="1"/>
          </p:cNvPicPr>
          <p:nvPr/>
        </p:nvPicPr>
        <p:blipFill>
          <a:blip r:embed="rId4"/>
          <a:stretch>
            <a:fillRect/>
          </a:stretch>
        </p:blipFill>
        <p:spPr>
          <a:xfrm>
            <a:off x="215979" y="1644491"/>
            <a:ext cx="5054322" cy="4940618"/>
          </a:xfrm>
          <a:prstGeom prst="rect">
            <a:avLst/>
          </a:prstGeom>
        </p:spPr>
      </p:pic>
      <p:sp>
        <p:nvSpPr>
          <p:cNvPr id="6" name="Text 1">
            <a:extLst>
              <a:ext uri="{FF2B5EF4-FFF2-40B4-BE49-F238E27FC236}">
                <a16:creationId xmlns:a16="http://schemas.microsoft.com/office/drawing/2014/main" id="{BABF9A1D-99DE-4C23-5A1C-E6A2F8D39740}"/>
              </a:ext>
            </a:extLst>
          </p:cNvPr>
          <p:cNvSpPr/>
          <p:nvPr/>
        </p:nvSpPr>
        <p:spPr>
          <a:xfrm>
            <a:off x="6191599" y="339804"/>
            <a:ext cx="5081230" cy="508159"/>
          </a:xfrm>
          <a:prstGeom prst="rect">
            <a:avLst/>
          </a:prstGeom>
          <a:noFill/>
          <a:ln/>
        </p:spPr>
        <p:txBody>
          <a:bodyPr wrap="none" rtlCol="0" anchor="t"/>
          <a:lstStyle/>
          <a:p>
            <a:pPr marL="0" indent="0">
              <a:lnSpc>
                <a:spcPts val="4002"/>
              </a:lnSpc>
              <a:buNone/>
            </a:pPr>
            <a:r>
              <a:rPr lang="en-US" sz="3202" b="1" kern="0" spc="-64" dirty="0">
                <a:solidFill>
                  <a:srgbClr val="000000"/>
                </a:solidFill>
                <a:latin typeface="Source Serif Pro" pitchFamily="34" charset="0"/>
                <a:ea typeface="Source Serif Pro" pitchFamily="34" charset="-122"/>
                <a:cs typeface="Source Serif Pro" pitchFamily="34" charset="-120"/>
              </a:rPr>
              <a:t>Big Data: The Data Explosion</a:t>
            </a:r>
            <a:endParaRPr lang="en-US" sz="3202" dirty="0"/>
          </a:p>
        </p:txBody>
      </p:sp>
      <p:sp>
        <p:nvSpPr>
          <p:cNvPr id="7" name="Shape 2">
            <a:extLst>
              <a:ext uri="{FF2B5EF4-FFF2-40B4-BE49-F238E27FC236}">
                <a16:creationId xmlns:a16="http://schemas.microsoft.com/office/drawing/2014/main" id="{AA1642B5-B97B-C531-3567-FACFAFC33B69}"/>
              </a:ext>
            </a:extLst>
          </p:cNvPr>
          <p:cNvSpPr/>
          <p:nvPr/>
        </p:nvSpPr>
        <p:spPr>
          <a:xfrm>
            <a:off x="6091237" y="1108948"/>
            <a:ext cx="7934325" cy="1271707"/>
          </a:xfrm>
          <a:prstGeom prst="roundRect">
            <a:avLst>
              <a:gd name="adj" fmla="val 5708"/>
            </a:avLst>
          </a:prstGeom>
          <a:solidFill>
            <a:srgbClr val="F0D4F7"/>
          </a:solidFill>
          <a:ln w="7620">
            <a:solidFill>
              <a:srgbClr val="D6BADD"/>
            </a:solidFill>
            <a:prstDash val="solid"/>
          </a:ln>
        </p:spPr>
        <p:txBody>
          <a:bodyPr/>
          <a:lstStyle/>
          <a:p>
            <a:endParaRPr lang="en-IN"/>
          </a:p>
        </p:txBody>
      </p:sp>
      <p:sp>
        <p:nvSpPr>
          <p:cNvPr id="8" name="Text 3">
            <a:extLst>
              <a:ext uri="{FF2B5EF4-FFF2-40B4-BE49-F238E27FC236}">
                <a16:creationId xmlns:a16="http://schemas.microsoft.com/office/drawing/2014/main" id="{4B175144-3CEC-C7FB-C34D-7191A1A55C64}"/>
              </a:ext>
            </a:extLst>
          </p:cNvPr>
          <p:cNvSpPr/>
          <p:nvPr/>
        </p:nvSpPr>
        <p:spPr>
          <a:xfrm>
            <a:off x="6271616" y="1289328"/>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What is Big Data?</a:t>
            </a:r>
            <a:endParaRPr lang="en-US" sz="1601" dirty="0"/>
          </a:p>
        </p:txBody>
      </p:sp>
      <p:sp>
        <p:nvSpPr>
          <p:cNvPr id="9" name="Text 4">
            <a:extLst>
              <a:ext uri="{FF2B5EF4-FFF2-40B4-BE49-F238E27FC236}">
                <a16:creationId xmlns:a16="http://schemas.microsoft.com/office/drawing/2014/main" id="{E8EB542E-DCE0-CC8E-E6BE-48BD7D55513F}"/>
              </a:ext>
            </a:extLst>
          </p:cNvPr>
          <p:cNvSpPr/>
          <p:nvPr/>
        </p:nvSpPr>
        <p:spPr>
          <a:xfrm>
            <a:off x="6271616" y="1647111"/>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Big Data refers to the massive and rapidly growing volume, variety, and velocity of data that is being generated worldwide. It is characterized by the “4 Vs" - Volume, Variety, Veracity and Velocity.</a:t>
            </a:r>
            <a:endParaRPr lang="en-US" sz="1361" dirty="0"/>
          </a:p>
        </p:txBody>
      </p:sp>
      <p:sp>
        <p:nvSpPr>
          <p:cNvPr id="10" name="Shape 5">
            <a:extLst>
              <a:ext uri="{FF2B5EF4-FFF2-40B4-BE49-F238E27FC236}">
                <a16:creationId xmlns:a16="http://schemas.microsoft.com/office/drawing/2014/main" id="{A3924E50-BB25-1638-1BFD-3C94996757E1}"/>
              </a:ext>
            </a:extLst>
          </p:cNvPr>
          <p:cNvSpPr/>
          <p:nvPr/>
        </p:nvSpPr>
        <p:spPr>
          <a:xfrm>
            <a:off x="6091237" y="2587109"/>
            <a:ext cx="7934325" cy="1271707"/>
          </a:xfrm>
          <a:prstGeom prst="roundRect">
            <a:avLst>
              <a:gd name="adj" fmla="val 5708"/>
            </a:avLst>
          </a:prstGeom>
          <a:solidFill>
            <a:srgbClr val="F0D4F7"/>
          </a:solidFill>
          <a:ln w="7620">
            <a:solidFill>
              <a:srgbClr val="D6BADD"/>
            </a:solidFill>
            <a:prstDash val="solid"/>
          </a:ln>
        </p:spPr>
        <p:txBody>
          <a:bodyPr/>
          <a:lstStyle/>
          <a:p>
            <a:endParaRPr lang="en-IN"/>
          </a:p>
        </p:txBody>
      </p:sp>
      <p:sp>
        <p:nvSpPr>
          <p:cNvPr id="11" name="Text 6">
            <a:extLst>
              <a:ext uri="{FF2B5EF4-FFF2-40B4-BE49-F238E27FC236}">
                <a16:creationId xmlns:a16="http://schemas.microsoft.com/office/drawing/2014/main" id="{D22EC55F-482C-D51C-4C3B-D6678FDCE44B}"/>
              </a:ext>
            </a:extLst>
          </p:cNvPr>
          <p:cNvSpPr/>
          <p:nvPr/>
        </p:nvSpPr>
        <p:spPr>
          <a:xfrm>
            <a:off x="6271616" y="2767488"/>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Volume</a:t>
            </a:r>
            <a:endParaRPr lang="en-US" sz="1601" dirty="0"/>
          </a:p>
        </p:txBody>
      </p:sp>
      <p:sp>
        <p:nvSpPr>
          <p:cNvPr id="12" name="Text 7">
            <a:extLst>
              <a:ext uri="{FF2B5EF4-FFF2-40B4-BE49-F238E27FC236}">
                <a16:creationId xmlns:a16="http://schemas.microsoft.com/office/drawing/2014/main" id="{E1F4E64B-7629-5E1B-D43E-8914DEBE91BC}"/>
              </a:ext>
            </a:extLst>
          </p:cNvPr>
          <p:cNvSpPr/>
          <p:nvPr/>
        </p:nvSpPr>
        <p:spPr>
          <a:xfrm>
            <a:off x="6271616" y="3125271"/>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sheer amount of data being created every day is staggering, with estimates suggesting that the global data sphere will grow from 33 zettabytes in 2018 to 175 zettabytes by 2025.</a:t>
            </a:r>
            <a:endParaRPr lang="en-US" sz="1361" dirty="0"/>
          </a:p>
        </p:txBody>
      </p:sp>
      <p:sp>
        <p:nvSpPr>
          <p:cNvPr id="13" name="Shape 8">
            <a:extLst>
              <a:ext uri="{FF2B5EF4-FFF2-40B4-BE49-F238E27FC236}">
                <a16:creationId xmlns:a16="http://schemas.microsoft.com/office/drawing/2014/main" id="{24D3740D-2926-79CE-1A6A-5EB9D6D7DF12}"/>
              </a:ext>
            </a:extLst>
          </p:cNvPr>
          <p:cNvSpPr/>
          <p:nvPr/>
        </p:nvSpPr>
        <p:spPr>
          <a:xfrm>
            <a:off x="6091237" y="4049377"/>
            <a:ext cx="7934325" cy="1271707"/>
          </a:xfrm>
          <a:prstGeom prst="roundRect">
            <a:avLst>
              <a:gd name="adj" fmla="val 5708"/>
            </a:avLst>
          </a:prstGeom>
          <a:solidFill>
            <a:srgbClr val="F0D4F7"/>
          </a:solidFill>
          <a:ln w="7620">
            <a:solidFill>
              <a:srgbClr val="D6BADD"/>
            </a:solidFill>
            <a:prstDash val="solid"/>
          </a:ln>
        </p:spPr>
        <p:txBody>
          <a:bodyPr/>
          <a:lstStyle/>
          <a:p>
            <a:endParaRPr lang="en-IN"/>
          </a:p>
        </p:txBody>
      </p:sp>
      <p:sp>
        <p:nvSpPr>
          <p:cNvPr id="14" name="Text 9">
            <a:extLst>
              <a:ext uri="{FF2B5EF4-FFF2-40B4-BE49-F238E27FC236}">
                <a16:creationId xmlns:a16="http://schemas.microsoft.com/office/drawing/2014/main" id="{CE0B4EC2-F25D-9CE3-AEFD-6FF53C8BC470}"/>
              </a:ext>
            </a:extLst>
          </p:cNvPr>
          <p:cNvSpPr/>
          <p:nvPr/>
        </p:nvSpPr>
        <p:spPr>
          <a:xfrm>
            <a:off x="6271616" y="4229756"/>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Variety</a:t>
            </a:r>
            <a:endParaRPr lang="en-US" sz="1601" dirty="0"/>
          </a:p>
        </p:txBody>
      </p:sp>
      <p:sp>
        <p:nvSpPr>
          <p:cNvPr id="15" name="Text 10">
            <a:extLst>
              <a:ext uri="{FF2B5EF4-FFF2-40B4-BE49-F238E27FC236}">
                <a16:creationId xmlns:a16="http://schemas.microsoft.com/office/drawing/2014/main" id="{B0697562-16FD-AF7B-402B-23EF2A98D84E}"/>
              </a:ext>
            </a:extLst>
          </p:cNvPr>
          <p:cNvSpPr/>
          <p:nvPr/>
        </p:nvSpPr>
        <p:spPr>
          <a:xfrm>
            <a:off x="6271616" y="4587539"/>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Big Data encompasses a wide range of data types, including structured, unstructured, and semi-structured data, from sources like social media, IoT devices, and enterprise systems.</a:t>
            </a:r>
            <a:endParaRPr lang="en-US" sz="1361" dirty="0"/>
          </a:p>
        </p:txBody>
      </p:sp>
      <p:sp>
        <p:nvSpPr>
          <p:cNvPr id="16" name="Shape 11">
            <a:extLst>
              <a:ext uri="{FF2B5EF4-FFF2-40B4-BE49-F238E27FC236}">
                <a16:creationId xmlns:a16="http://schemas.microsoft.com/office/drawing/2014/main" id="{6EDF470A-06FD-AEA2-5644-A1E8CAE65864}"/>
              </a:ext>
            </a:extLst>
          </p:cNvPr>
          <p:cNvSpPr/>
          <p:nvPr/>
        </p:nvSpPr>
        <p:spPr>
          <a:xfrm>
            <a:off x="6091237" y="5511645"/>
            <a:ext cx="7934325" cy="1271707"/>
          </a:xfrm>
          <a:prstGeom prst="roundRect">
            <a:avLst>
              <a:gd name="adj" fmla="val 5708"/>
            </a:avLst>
          </a:prstGeom>
          <a:solidFill>
            <a:srgbClr val="F0D4F7"/>
          </a:solidFill>
          <a:ln w="7620">
            <a:solidFill>
              <a:srgbClr val="D6BADD"/>
            </a:solidFill>
            <a:prstDash val="solid"/>
          </a:ln>
        </p:spPr>
        <p:txBody>
          <a:bodyPr/>
          <a:lstStyle/>
          <a:p>
            <a:endParaRPr lang="en-IN"/>
          </a:p>
        </p:txBody>
      </p:sp>
      <p:sp>
        <p:nvSpPr>
          <p:cNvPr id="17" name="Text 12">
            <a:extLst>
              <a:ext uri="{FF2B5EF4-FFF2-40B4-BE49-F238E27FC236}">
                <a16:creationId xmlns:a16="http://schemas.microsoft.com/office/drawing/2014/main" id="{20028D33-7920-8995-EE97-C596771BFFEB}"/>
              </a:ext>
            </a:extLst>
          </p:cNvPr>
          <p:cNvSpPr/>
          <p:nvPr/>
        </p:nvSpPr>
        <p:spPr>
          <a:xfrm>
            <a:off x="6271616" y="5692025"/>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Velocity</a:t>
            </a:r>
            <a:endParaRPr lang="en-US" sz="1601" dirty="0"/>
          </a:p>
        </p:txBody>
      </p:sp>
      <p:sp>
        <p:nvSpPr>
          <p:cNvPr id="18" name="Text 13">
            <a:extLst>
              <a:ext uri="{FF2B5EF4-FFF2-40B4-BE49-F238E27FC236}">
                <a16:creationId xmlns:a16="http://schemas.microsoft.com/office/drawing/2014/main" id="{2C4AC44C-C895-4332-C646-F72A532B0FE0}"/>
              </a:ext>
            </a:extLst>
          </p:cNvPr>
          <p:cNvSpPr/>
          <p:nvPr/>
        </p:nvSpPr>
        <p:spPr>
          <a:xfrm>
            <a:off x="6271616" y="6049808"/>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speed at which data is being generated and the need for real-time analysis and decision-making is a defining characteristic of Big Data, driven by the proliferation of connected devices and online activities.</a:t>
            </a:r>
            <a:endParaRPr lang="en-US" sz="1361" dirty="0"/>
          </a:p>
        </p:txBody>
      </p:sp>
      <p:sp>
        <p:nvSpPr>
          <p:cNvPr id="19" name="TextBox 18">
            <a:extLst>
              <a:ext uri="{FF2B5EF4-FFF2-40B4-BE49-F238E27FC236}">
                <a16:creationId xmlns:a16="http://schemas.microsoft.com/office/drawing/2014/main" id="{E1F18C2B-1BFE-E09F-1C85-E4564F91783B}"/>
              </a:ext>
            </a:extLst>
          </p:cNvPr>
          <p:cNvSpPr txBox="1"/>
          <p:nvPr/>
        </p:nvSpPr>
        <p:spPr>
          <a:xfrm>
            <a:off x="323385" y="7214839"/>
            <a:ext cx="5054322" cy="646331"/>
          </a:xfrm>
          <a:prstGeom prst="rect">
            <a:avLst/>
          </a:prstGeom>
          <a:noFill/>
        </p:spPr>
        <p:txBody>
          <a:bodyPr wrap="square" rtlCol="0">
            <a:spAutoFit/>
          </a:bodyPr>
          <a:lstStyle/>
          <a:p>
            <a:r>
              <a:rPr lang="en-IN" dirty="0">
                <a:solidFill>
                  <a:schemeClr val="accent4">
                    <a:lumMod val="20000"/>
                    <a:lumOff val="80000"/>
                  </a:schemeClr>
                </a:solidFill>
              </a:rPr>
              <a:t>Link: </a:t>
            </a:r>
            <a:r>
              <a:rPr lang="en-US" dirty="0" err="1">
                <a:hlinkClick r:id="rId5"/>
              </a:rPr>
              <a:t>Worldometer</a:t>
            </a:r>
            <a:r>
              <a:rPr lang="en-US" dirty="0">
                <a:hlinkClick r:id="rId5"/>
              </a:rPr>
              <a:t> - real time world statistics (worldometers.info)</a:t>
            </a:r>
            <a:endParaRPr lang="en-IN" dirty="0"/>
          </a:p>
        </p:txBody>
      </p:sp>
      <p:sp>
        <p:nvSpPr>
          <p:cNvPr id="20" name="Shape 11">
            <a:extLst>
              <a:ext uri="{FF2B5EF4-FFF2-40B4-BE49-F238E27FC236}">
                <a16:creationId xmlns:a16="http://schemas.microsoft.com/office/drawing/2014/main" id="{799E18B5-A62B-465E-3190-2E6E4C3CDB56}"/>
              </a:ext>
            </a:extLst>
          </p:cNvPr>
          <p:cNvSpPr/>
          <p:nvPr/>
        </p:nvSpPr>
        <p:spPr>
          <a:xfrm>
            <a:off x="6091237" y="6886937"/>
            <a:ext cx="7934325" cy="1271707"/>
          </a:xfrm>
          <a:prstGeom prst="roundRect">
            <a:avLst>
              <a:gd name="adj" fmla="val 5708"/>
            </a:avLst>
          </a:prstGeom>
          <a:solidFill>
            <a:srgbClr val="F0D4F7"/>
          </a:solidFill>
          <a:ln w="7620">
            <a:solidFill>
              <a:srgbClr val="D6BADD"/>
            </a:solidFill>
            <a:prstDash val="solid"/>
          </a:ln>
        </p:spPr>
        <p:txBody>
          <a:bodyPr/>
          <a:lstStyle/>
          <a:p>
            <a:endParaRPr lang="en-IN" dirty="0"/>
          </a:p>
        </p:txBody>
      </p:sp>
      <p:sp>
        <p:nvSpPr>
          <p:cNvPr id="21" name="Text 12">
            <a:extLst>
              <a:ext uri="{FF2B5EF4-FFF2-40B4-BE49-F238E27FC236}">
                <a16:creationId xmlns:a16="http://schemas.microsoft.com/office/drawing/2014/main" id="{FCCAC477-3D10-4F25-A976-188AB32CFAC6}"/>
              </a:ext>
            </a:extLst>
          </p:cNvPr>
          <p:cNvSpPr/>
          <p:nvPr/>
        </p:nvSpPr>
        <p:spPr>
          <a:xfrm>
            <a:off x="6271616" y="7067317"/>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Veracity</a:t>
            </a:r>
            <a:endParaRPr lang="en-US" sz="1601" dirty="0"/>
          </a:p>
        </p:txBody>
      </p:sp>
      <p:sp>
        <p:nvSpPr>
          <p:cNvPr id="22" name="Text 13">
            <a:extLst>
              <a:ext uri="{FF2B5EF4-FFF2-40B4-BE49-F238E27FC236}">
                <a16:creationId xmlns:a16="http://schemas.microsoft.com/office/drawing/2014/main" id="{B029561C-8FA7-6B04-9F04-F9EE1B37782E}"/>
              </a:ext>
            </a:extLst>
          </p:cNvPr>
          <p:cNvSpPr/>
          <p:nvPr/>
        </p:nvSpPr>
        <p:spPr>
          <a:xfrm>
            <a:off x="6271616" y="7321515"/>
            <a:ext cx="7573566" cy="740817"/>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rPr>
              <a:t>Refers to the accuracy and trustworthiness of the data. It addresses issues related to data quality, reliability, and the potential for inconsistencies or errors.</a:t>
            </a:r>
          </a:p>
        </p:txBody>
      </p:sp>
    </p:spTree>
    <p:extLst>
      <p:ext uri="{BB962C8B-B14F-4D97-AF65-F5344CB8AC3E}">
        <p14:creationId xmlns:p14="http://schemas.microsoft.com/office/powerpoint/2010/main" val="401219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B8DD21E-4948-49E3-FC1F-4D28A5F06628}"/>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78DDBC25-9F34-7D8F-C3A9-B453F5B2E845}"/>
              </a:ext>
            </a:extLst>
          </p:cNvPr>
          <p:cNvSpPr/>
          <p:nvPr/>
        </p:nvSpPr>
        <p:spPr>
          <a:xfrm>
            <a:off x="28099" y="-20771"/>
            <a:ext cx="14630400" cy="8229600"/>
          </a:xfrm>
          <a:prstGeom prst="rect">
            <a:avLst/>
          </a:prstGeom>
          <a:solidFill>
            <a:srgbClr val="FFFFFF">
              <a:alpha val="75000"/>
            </a:srgbClr>
          </a:solidFill>
          <a:ln/>
        </p:spPr>
        <p:txBody>
          <a:bodyPr/>
          <a:lstStyle/>
          <a:p>
            <a:endParaRPr lang="en-IN"/>
          </a:p>
        </p:txBody>
      </p:sp>
      <p:pic>
        <p:nvPicPr>
          <p:cNvPr id="4" name="Image 1" descr="preencoded.png">
            <a:extLst>
              <a:ext uri="{FF2B5EF4-FFF2-40B4-BE49-F238E27FC236}">
                <a16:creationId xmlns:a16="http://schemas.microsoft.com/office/drawing/2014/main" id="{03DE27CB-696B-AE9B-00DB-BAE3CE4AE8BC}"/>
              </a:ext>
            </a:extLst>
          </p:cNvPr>
          <p:cNvPicPr>
            <a:picLocks noChangeAspect="1"/>
          </p:cNvPicPr>
          <p:nvPr/>
        </p:nvPicPr>
        <p:blipFill>
          <a:blip r:embed="rId3"/>
          <a:stretch>
            <a:fillRect/>
          </a:stretch>
        </p:blipFill>
        <p:spPr>
          <a:xfrm>
            <a:off x="-63163" y="24118"/>
            <a:ext cx="14630400" cy="2376369"/>
          </a:xfrm>
          <a:prstGeom prst="rect">
            <a:avLst/>
          </a:prstGeom>
        </p:spPr>
      </p:pic>
      <p:sp>
        <p:nvSpPr>
          <p:cNvPr id="5" name="Text 1">
            <a:extLst>
              <a:ext uri="{FF2B5EF4-FFF2-40B4-BE49-F238E27FC236}">
                <a16:creationId xmlns:a16="http://schemas.microsoft.com/office/drawing/2014/main" id="{3ECB7F99-BBD8-04AD-D2BC-2244C92BA71E}"/>
              </a:ext>
            </a:extLst>
          </p:cNvPr>
          <p:cNvSpPr/>
          <p:nvPr/>
        </p:nvSpPr>
        <p:spPr>
          <a:xfrm>
            <a:off x="2715101" y="2730103"/>
            <a:ext cx="6968847" cy="526256"/>
          </a:xfrm>
          <a:prstGeom prst="rect">
            <a:avLst/>
          </a:prstGeom>
          <a:noFill/>
          <a:ln/>
        </p:spPr>
        <p:txBody>
          <a:bodyPr wrap="none" rtlCol="0" anchor="t"/>
          <a:lstStyle/>
          <a:p>
            <a:pPr marL="0" indent="0">
              <a:lnSpc>
                <a:spcPts val="4144"/>
              </a:lnSpc>
              <a:buNone/>
            </a:pPr>
            <a:r>
              <a:rPr lang="en-US" sz="3315" b="1" kern="0" spc="-66" dirty="0">
                <a:solidFill>
                  <a:srgbClr val="000000"/>
                </a:solidFill>
                <a:latin typeface="Source Serif Pro" pitchFamily="34" charset="0"/>
                <a:ea typeface="Source Serif Pro" pitchFamily="34" charset="-122"/>
                <a:cs typeface="Source Serif Pro" pitchFamily="34" charset="-120"/>
              </a:rPr>
              <a:t>Big Data Analytics: Unlocking Insights</a:t>
            </a:r>
            <a:endParaRPr lang="en-US" sz="3315" dirty="0"/>
          </a:p>
        </p:txBody>
      </p:sp>
      <p:sp>
        <p:nvSpPr>
          <p:cNvPr id="6" name="Shape 2">
            <a:extLst>
              <a:ext uri="{FF2B5EF4-FFF2-40B4-BE49-F238E27FC236}">
                <a16:creationId xmlns:a16="http://schemas.microsoft.com/office/drawing/2014/main" id="{616900E0-B3A5-46B8-C0D1-5402C9D69894}"/>
              </a:ext>
            </a:extLst>
          </p:cNvPr>
          <p:cNvSpPr/>
          <p:nvPr/>
        </p:nvSpPr>
        <p:spPr>
          <a:xfrm>
            <a:off x="7303770" y="3524726"/>
            <a:ext cx="22860" cy="4211598"/>
          </a:xfrm>
          <a:prstGeom prst="roundRect">
            <a:avLst>
              <a:gd name="adj" fmla="val 328784"/>
            </a:avLst>
          </a:prstGeom>
          <a:solidFill>
            <a:srgbClr val="D6BADD"/>
          </a:solidFill>
          <a:ln/>
        </p:spPr>
        <p:txBody>
          <a:bodyPr/>
          <a:lstStyle/>
          <a:p>
            <a:endParaRPr lang="en-IN"/>
          </a:p>
        </p:txBody>
      </p:sp>
      <p:sp>
        <p:nvSpPr>
          <p:cNvPr id="7" name="Shape 3">
            <a:extLst>
              <a:ext uri="{FF2B5EF4-FFF2-40B4-BE49-F238E27FC236}">
                <a16:creationId xmlns:a16="http://schemas.microsoft.com/office/drawing/2014/main" id="{398D74F3-FB30-0381-0288-803F99BEAAFD}"/>
              </a:ext>
            </a:extLst>
          </p:cNvPr>
          <p:cNvSpPr/>
          <p:nvPr/>
        </p:nvSpPr>
        <p:spPr>
          <a:xfrm>
            <a:off x="6510516" y="3915728"/>
            <a:ext cx="626269" cy="22860"/>
          </a:xfrm>
          <a:prstGeom prst="roundRect">
            <a:avLst>
              <a:gd name="adj" fmla="val 328784"/>
            </a:avLst>
          </a:prstGeom>
          <a:solidFill>
            <a:srgbClr val="D6BADD"/>
          </a:solidFill>
          <a:ln/>
        </p:spPr>
        <p:txBody>
          <a:bodyPr/>
          <a:lstStyle/>
          <a:p>
            <a:endParaRPr lang="en-IN"/>
          </a:p>
        </p:txBody>
      </p:sp>
      <p:sp>
        <p:nvSpPr>
          <p:cNvPr id="8" name="Shape 4">
            <a:extLst>
              <a:ext uri="{FF2B5EF4-FFF2-40B4-BE49-F238E27FC236}">
                <a16:creationId xmlns:a16="http://schemas.microsoft.com/office/drawing/2014/main" id="{17E76FB9-F114-8FAC-B1EC-5326E3080B69}"/>
              </a:ext>
            </a:extLst>
          </p:cNvPr>
          <p:cNvSpPr/>
          <p:nvPr/>
        </p:nvSpPr>
        <p:spPr>
          <a:xfrm>
            <a:off x="7113925" y="3725942"/>
            <a:ext cx="402550" cy="402550"/>
          </a:xfrm>
          <a:prstGeom prst="roundRect">
            <a:avLst>
              <a:gd name="adj" fmla="val 18671"/>
            </a:avLst>
          </a:prstGeom>
          <a:solidFill>
            <a:srgbClr val="F0D4F7"/>
          </a:solidFill>
          <a:ln w="7620">
            <a:solidFill>
              <a:srgbClr val="D6BADD"/>
            </a:solidFill>
            <a:prstDash val="solid"/>
          </a:ln>
        </p:spPr>
        <p:txBody>
          <a:bodyPr/>
          <a:lstStyle/>
          <a:p>
            <a:endParaRPr lang="en-IN"/>
          </a:p>
        </p:txBody>
      </p:sp>
      <p:sp>
        <p:nvSpPr>
          <p:cNvPr id="9" name="Text 5">
            <a:extLst>
              <a:ext uri="{FF2B5EF4-FFF2-40B4-BE49-F238E27FC236}">
                <a16:creationId xmlns:a16="http://schemas.microsoft.com/office/drawing/2014/main" id="{57D8FFBB-98DC-CDBA-5B56-378480000B2F}"/>
              </a:ext>
            </a:extLst>
          </p:cNvPr>
          <p:cNvSpPr/>
          <p:nvPr/>
        </p:nvSpPr>
        <p:spPr>
          <a:xfrm>
            <a:off x="7252037" y="3800832"/>
            <a:ext cx="126325" cy="252651"/>
          </a:xfrm>
          <a:prstGeom prst="rect">
            <a:avLst/>
          </a:prstGeom>
          <a:noFill/>
          <a:ln/>
        </p:spPr>
        <p:txBody>
          <a:bodyPr wrap="none" rtlCol="0" anchor="t"/>
          <a:lstStyle/>
          <a:p>
            <a:pPr marL="0" indent="0" algn="ctr">
              <a:lnSpc>
                <a:spcPts val="1989"/>
              </a:lnSpc>
              <a:buNone/>
            </a:pPr>
            <a:r>
              <a:rPr lang="en-US" sz="1989" b="1" kern="0" spc="-40" dirty="0">
                <a:solidFill>
                  <a:srgbClr val="272525"/>
                </a:solidFill>
                <a:latin typeface="Source Serif Pro" pitchFamily="34" charset="0"/>
                <a:ea typeface="Source Serif Pro" pitchFamily="34" charset="-122"/>
                <a:cs typeface="Source Serif Pro" pitchFamily="34" charset="-120"/>
              </a:rPr>
              <a:t>1</a:t>
            </a:r>
            <a:endParaRPr lang="en-US" sz="1989" dirty="0"/>
          </a:p>
        </p:txBody>
      </p:sp>
      <p:sp>
        <p:nvSpPr>
          <p:cNvPr id="10" name="Text 6">
            <a:extLst>
              <a:ext uri="{FF2B5EF4-FFF2-40B4-BE49-F238E27FC236}">
                <a16:creationId xmlns:a16="http://schemas.microsoft.com/office/drawing/2014/main" id="{06EF3182-A149-8DEF-4FBE-273754312FCD}"/>
              </a:ext>
            </a:extLst>
          </p:cNvPr>
          <p:cNvSpPr/>
          <p:nvPr/>
        </p:nvSpPr>
        <p:spPr>
          <a:xfrm>
            <a:off x="4225766" y="3703677"/>
            <a:ext cx="2105263" cy="263128"/>
          </a:xfrm>
          <a:prstGeom prst="rect">
            <a:avLst/>
          </a:prstGeom>
          <a:noFill/>
          <a:ln/>
        </p:spPr>
        <p:txBody>
          <a:bodyPr wrap="none" rtlCol="0" anchor="t"/>
          <a:lstStyle/>
          <a:p>
            <a:pPr marL="0" indent="0" algn="r">
              <a:lnSpc>
                <a:spcPts val="2072"/>
              </a:lnSpc>
              <a:buNone/>
            </a:pPr>
            <a:r>
              <a:rPr lang="en-US" sz="1658" b="1" kern="0" spc="-33" dirty="0">
                <a:solidFill>
                  <a:srgbClr val="272525"/>
                </a:solidFill>
                <a:latin typeface="Source Serif Pro" pitchFamily="34" charset="0"/>
                <a:ea typeface="Source Serif Pro" pitchFamily="34" charset="-122"/>
                <a:cs typeface="Source Serif Pro" pitchFamily="34" charset="-120"/>
              </a:rPr>
              <a:t>Data Collection</a:t>
            </a:r>
            <a:endParaRPr lang="en-US" sz="1658" dirty="0"/>
          </a:p>
        </p:txBody>
      </p:sp>
      <p:sp>
        <p:nvSpPr>
          <p:cNvPr id="11" name="Text 7">
            <a:extLst>
              <a:ext uri="{FF2B5EF4-FFF2-40B4-BE49-F238E27FC236}">
                <a16:creationId xmlns:a16="http://schemas.microsoft.com/office/drawing/2014/main" id="{765670E5-A9A4-EA7D-FC8F-7E78C39ADE9B}"/>
              </a:ext>
            </a:extLst>
          </p:cNvPr>
          <p:cNvSpPr/>
          <p:nvPr/>
        </p:nvSpPr>
        <p:spPr>
          <a:xfrm>
            <a:off x="2715101" y="4074081"/>
            <a:ext cx="3615928" cy="1144905"/>
          </a:xfrm>
          <a:prstGeom prst="rect">
            <a:avLst/>
          </a:prstGeom>
          <a:noFill/>
          <a:ln/>
        </p:spPr>
        <p:txBody>
          <a:bodyPr wrap="square" rtlCol="0" anchor="t"/>
          <a:lstStyle/>
          <a:p>
            <a:pPr marL="0" indent="0" algn="r">
              <a:lnSpc>
                <a:spcPts val="2255"/>
              </a:lnSpc>
              <a:buNone/>
            </a:pPr>
            <a:r>
              <a:rPr lang="en-US" sz="1409" kern="0" spc="-28" dirty="0">
                <a:solidFill>
                  <a:srgbClr val="272525"/>
                </a:solidFill>
                <a:latin typeface="Source Sans Pro" pitchFamily="34" charset="0"/>
                <a:ea typeface="Source Sans Pro" pitchFamily="34" charset="-122"/>
                <a:cs typeface="Source Sans Pro" pitchFamily="34" charset="-120"/>
              </a:rPr>
              <a:t>The first step in Big Data Analytics is to gather data from various sources, including internal business systems, external data providers, and online platforms.</a:t>
            </a:r>
            <a:endParaRPr lang="en-US" sz="1409" dirty="0"/>
          </a:p>
        </p:txBody>
      </p:sp>
      <p:sp>
        <p:nvSpPr>
          <p:cNvPr id="12" name="Shape 8">
            <a:extLst>
              <a:ext uri="{FF2B5EF4-FFF2-40B4-BE49-F238E27FC236}">
                <a16:creationId xmlns:a16="http://schemas.microsoft.com/office/drawing/2014/main" id="{A70397F7-5C25-6F10-7693-AB410443822C}"/>
              </a:ext>
            </a:extLst>
          </p:cNvPr>
          <p:cNvSpPr/>
          <p:nvPr/>
        </p:nvSpPr>
        <p:spPr>
          <a:xfrm>
            <a:off x="7493615" y="4810482"/>
            <a:ext cx="626269" cy="22860"/>
          </a:xfrm>
          <a:prstGeom prst="roundRect">
            <a:avLst>
              <a:gd name="adj" fmla="val 328784"/>
            </a:avLst>
          </a:prstGeom>
          <a:solidFill>
            <a:srgbClr val="D6BADD"/>
          </a:solidFill>
          <a:ln/>
        </p:spPr>
        <p:txBody>
          <a:bodyPr/>
          <a:lstStyle/>
          <a:p>
            <a:endParaRPr lang="en-IN"/>
          </a:p>
        </p:txBody>
      </p:sp>
      <p:sp>
        <p:nvSpPr>
          <p:cNvPr id="13" name="Shape 9">
            <a:extLst>
              <a:ext uri="{FF2B5EF4-FFF2-40B4-BE49-F238E27FC236}">
                <a16:creationId xmlns:a16="http://schemas.microsoft.com/office/drawing/2014/main" id="{C4B2501A-AC15-E6CB-7A6F-8373C24FC863}"/>
              </a:ext>
            </a:extLst>
          </p:cNvPr>
          <p:cNvSpPr/>
          <p:nvPr/>
        </p:nvSpPr>
        <p:spPr>
          <a:xfrm>
            <a:off x="7113925" y="4620697"/>
            <a:ext cx="402550" cy="402550"/>
          </a:xfrm>
          <a:prstGeom prst="roundRect">
            <a:avLst>
              <a:gd name="adj" fmla="val 18671"/>
            </a:avLst>
          </a:prstGeom>
          <a:solidFill>
            <a:srgbClr val="F0D4F7"/>
          </a:solidFill>
          <a:ln w="7620">
            <a:solidFill>
              <a:srgbClr val="D6BADD"/>
            </a:solidFill>
            <a:prstDash val="solid"/>
          </a:ln>
        </p:spPr>
        <p:txBody>
          <a:bodyPr/>
          <a:lstStyle/>
          <a:p>
            <a:endParaRPr lang="en-IN"/>
          </a:p>
        </p:txBody>
      </p:sp>
      <p:sp>
        <p:nvSpPr>
          <p:cNvPr id="14" name="Text 10">
            <a:extLst>
              <a:ext uri="{FF2B5EF4-FFF2-40B4-BE49-F238E27FC236}">
                <a16:creationId xmlns:a16="http://schemas.microsoft.com/office/drawing/2014/main" id="{EBCD9436-0D81-FB98-F2BF-D1AEDAF2A401}"/>
              </a:ext>
            </a:extLst>
          </p:cNvPr>
          <p:cNvSpPr/>
          <p:nvPr/>
        </p:nvSpPr>
        <p:spPr>
          <a:xfrm>
            <a:off x="7252037" y="4695587"/>
            <a:ext cx="126325" cy="252651"/>
          </a:xfrm>
          <a:prstGeom prst="rect">
            <a:avLst/>
          </a:prstGeom>
          <a:noFill/>
          <a:ln/>
        </p:spPr>
        <p:txBody>
          <a:bodyPr wrap="none" rtlCol="0" anchor="t"/>
          <a:lstStyle/>
          <a:p>
            <a:pPr marL="0" indent="0" algn="ctr">
              <a:lnSpc>
                <a:spcPts val="1989"/>
              </a:lnSpc>
              <a:buNone/>
            </a:pPr>
            <a:r>
              <a:rPr lang="en-US" sz="1989" b="1" kern="0" spc="-40" dirty="0">
                <a:solidFill>
                  <a:srgbClr val="272525"/>
                </a:solidFill>
                <a:latin typeface="Source Serif Pro" pitchFamily="34" charset="0"/>
                <a:ea typeface="Source Serif Pro" pitchFamily="34" charset="-122"/>
                <a:cs typeface="Source Serif Pro" pitchFamily="34" charset="-120"/>
              </a:rPr>
              <a:t>2</a:t>
            </a:r>
            <a:endParaRPr lang="en-US" sz="1989" dirty="0"/>
          </a:p>
        </p:txBody>
      </p:sp>
      <p:sp>
        <p:nvSpPr>
          <p:cNvPr id="15" name="Text 11">
            <a:extLst>
              <a:ext uri="{FF2B5EF4-FFF2-40B4-BE49-F238E27FC236}">
                <a16:creationId xmlns:a16="http://schemas.microsoft.com/office/drawing/2014/main" id="{0E75E335-3862-D2E4-1D53-79E4F1E9D568}"/>
              </a:ext>
            </a:extLst>
          </p:cNvPr>
          <p:cNvSpPr/>
          <p:nvPr/>
        </p:nvSpPr>
        <p:spPr>
          <a:xfrm>
            <a:off x="8299371" y="4598432"/>
            <a:ext cx="2105263" cy="263128"/>
          </a:xfrm>
          <a:prstGeom prst="rect">
            <a:avLst/>
          </a:prstGeom>
          <a:noFill/>
          <a:ln/>
        </p:spPr>
        <p:txBody>
          <a:bodyPr wrap="none" rtlCol="0" anchor="t"/>
          <a:lstStyle/>
          <a:p>
            <a:pPr marL="0" indent="0" algn="l">
              <a:lnSpc>
                <a:spcPts val="2072"/>
              </a:lnSpc>
              <a:buNone/>
            </a:pPr>
            <a:r>
              <a:rPr lang="en-US" sz="1658" b="1" kern="0" spc="-33" dirty="0">
                <a:solidFill>
                  <a:srgbClr val="272525"/>
                </a:solidFill>
                <a:latin typeface="Source Serif Pro" pitchFamily="34" charset="0"/>
                <a:ea typeface="Source Serif Pro" pitchFamily="34" charset="-122"/>
                <a:cs typeface="Source Serif Pro" pitchFamily="34" charset="-120"/>
              </a:rPr>
              <a:t>Data Preparation</a:t>
            </a:r>
            <a:endParaRPr lang="en-US" sz="1658" dirty="0"/>
          </a:p>
        </p:txBody>
      </p:sp>
      <p:sp>
        <p:nvSpPr>
          <p:cNvPr id="16" name="Text 12">
            <a:extLst>
              <a:ext uri="{FF2B5EF4-FFF2-40B4-BE49-F238E27FC236}">
                <a16:creationId xmlns:a16="http://schemas.microsoft.com/office/drawing/2014/main" id="{EB3F75CA-77B5-6456-7565-1917E500C977}"/>
              </a:ext>
            </a:extLst>
          </p:cNvPr>
          <p:cNvSpPr/>
          <p:nvPr/>
        </p:nvSpPr>
        <p:spPr>
          <a:xfrm>
            <a:off x="8299371" y="4968835"/>
            <a:ext cx="3615928" cy="1144905"/>
          </a:xfrm>
          <a:prstGeom prst="rect">
            <a:avLst/>
          </a:prstGeom>
          <a:noFill/>
          <a:ln/>
        </p:spPr>
        <p:txBody>
          <a:bodyPr wrap="square" rtlCol="0" anchor="t"/>
          <a:lstStyle/>
          <a:p>
            <a:pPr marL="0" indent="0" algn="l">
              <a:lnSpc>
                <a:spcPts val="2255"/>
              </a:lnSpc>
              <a:buNone/>
            </a:pPr>
            <a:r>
              <a:rPr lang="en-US" sz="1409" kern="0" spc="-28" dirty="0">
                <a:solidFill>
                  <a:srgbClr val="272525"/>
                </a:solidFill>
                <a:latin typeface="Source Sans Pro" pitchFamily="34" charset="0"/>
                <a:ea typeface="Source Sans Pro" pitchFamily="34" charset="-122"/>
                <a:cs typeface="Source Sans Pro" pitchFamily="34" charset="-120"/>
              </a:rPr>
              <a:t>The collected data must then be cleaned, normalized, and organized into a format that can be effectively analyzed, often involving tasks like data cleaning, transformation, and integration.</a:t>
            </a:r>
            <a:endParaRPr lang="en-US" sz="1409" dirty="0"/>
          </a:p>
        </p:txBody>
      </p:sp>
      <p:sp>
        <p:nvSpPr>
          <p:cNvPr id="17" name="Shape 13">
            <a:extLst>
              <a:ext uri="{FF2B5EF4-FFF2-40B4-BE49-F238E27FC236}">
                <a16:creationId xmlns:a16="http://schemas.microsoft.com/office/drawing/2014/main" id="{8C404FA1-101F-3A9C-C7F1-1082AFF94F04}"/>
              </a:ext>
            </a:extLst>
          </p:cNvPr>
          <p:cNvSpPr/>
          <p:nvPr/>
        </p:nvSpPr>
        <p:spPr>
          <a:xfrm>
            <a:off x="6510516" y="5967889"/>
            <a:ext cx="626269" cy="22860"/>
          </a:xfrm>
          <a:prstGeom prst="roundRect">
            <a:avLst>
              <a:gd name="adj" fmla="val 328784"/>
            </a:avLst>
          </a:prstGeom>
          <a:solidFill>
            <a:srgbClr val="D6BADD"/>
          </a:solidFill>
          <a:ln/>
        </p:spPr>
        <p:txBody>
          <a:bodyPr/>
          <a:lstStyle/>
          <a:p>
            <a:endParaRPr lang="en-IN"/>
          </a:p>
        </p:txBody>
      </p:sp>
      <p:sp>
        <p:nvSpPr>
          <p:cNvPr id="18" name="Shape 14">
            <a:extLst>
              <a:ext uri="{FF2B5EF4-FFF2-40B4-BE49-F238E27FC236}">
                <a16:creationId xmlns:a16="http://schemas.microsoft.com/office/drawing/2014/main" id="{B9CF4778-E8D0-6EE8-A405-9DD32A30AD56}"/>
              </a:ext>
            </a:extLst>
          </p:cNvPr>
          <p:cNvSpPr/>
          <p:nvPr/>
        </p:nvSpPr>
        <p:spPr>
          <a:xfrm>
            <a:off x="7113925" y="5778103"/>
            <a:ext cx="402550" cy="402550"/>
          </a:xfrm>
          <a:prstGeom prst="roundRect">
            <a:avLst>
              <a:gd name="adj" fmla="val 18671"/>
            </a:avLst>
          </a:prstGeom>
          <a:solidFill>
            <a:srgbClr val="F0D4F7"/>
          </a:solidFill>
          <a:ln w="7620">
            <a:solidFill>
              <a:srgbClr val="D6BADD"/>
            </a:solidFill>
            <a:prstDash val="solid"/>
          </a:ln>
        </p:spPr>
        <p:txBody>
          <a:bodyPr/>
          <a:lstStyle/>
          <a:p>
            <a:endParaRPr lang="en-IN"/>
          </a:p>
        </p:txBody>
      </p:sp>
      <p:sp>
        <p:nvSpPr>
          <p:cNvPr id="19" name="Text 15">
            <a:extLst>
              <a:ext uri="{FF2B5EF4-FFF2-40B4-BE49-F238E27FC236}">
                <a16:creationId xmlns:a16="http://schemas.microsoft.com/office/drawing/2014/main" id="{2A6F1804-98A9-CF27-AA28-5E5119AC8B85}"/>
              </a:ext>
            </a:extLst>
          </p:cNvPr>
          <p:cNvSpPr/>
          <p:nvPr/>
        </p:nvSpPr>
        <p:spPr>
          <a:xfrm>
            <a:off x="7252037" y="5852993"/>
            <a:ext cx="126325" cy="252651"/>
          </a:xfrm>
          <a:prstGeom prst="rect">
            <a:avLst/>
          </a:prstGeom>
          <a:noFill/>
          <a:ln/>
        </p:spPr>
        <p:txBody>
          <a:bodyPr wrap="none" rtlCol="0" anchor="t"/>
          <a:lstStyle/>
          <a:p>
            <a:pPr marL="0" indent="0" algn="ctr">
              <a:lnSpc>
                <a:spcPts val="1989"/>
              </a:lnSpc>
              <a:buNone/>
            </a:pPr>
            <a:r>
              <a:rPr lang="en-US" sz="1989" b="1" kern="0" spc="-40" dirty="0">
                <a:solidFill>
                  <a:srgbClr val="272525"/>
                </a:solidFill>
                <a:latin typeface="Source Serif Pro" pitchFamily="34" charset="0"/>
                <a:ea typeface="Source Serif Pro" pitchFamily="34" charset="-122"/>
                <a:cs typeface="Source Serif Pro" pitchFamily="34" charset="-120"/>
              </a:rPr>
              <a:t>3</a:t>
            </a:r>
            <a:endParaRPr lang="en-US" sz="1989" dirty="0"/>
          </a:p>
        </p:txBody>
      </p:sp>
      <p:sp>
        <p:nvSpPr>
          <p:cNvPr id="20" name="Text 16">
            <a:extLst>
              <a:ext uri="{FF2B5EF4-FFF2-40B4-BE49-F238E27FC236}">
                <a16:creationId xmlns:a16="http://schemas.microsoft.com/office/drawing/2014/main" id="{A36B6983-15A9-256F-8CB2-2BBDA5466489}"/>
              </a:ext>
            </a:extLst>
          </p:cNvPr>
          <p:cNvSpPr/>
          <p:nvPr/>
        </p:nvSpPr>
        <p:spPr>
          <a:xfrm>
            <a:off x="4225766" y="5755838"/>
            <a:ext cx="2105263" cy="263128"/>
          </a:xfrm>
          <a:prstGeom prst="rect">
            <a:avLst/>
          </a:prstGeom>
          <a:noFill/>
          <a:ln/>
        </p:spPr>
        <p:txBody>
          <a:bodyPr wrap="none" rtlCol="0" anchor="t"/>
          <a:lstStyle/>
          <a:p>
            <a:pPr marL="0" indent="0" algn="r">
              <a:lnSpc>
                <a:spcPts val="2072"/>
              </a:lnSpc>
              <a:buNone/>
            </a:pPr>
            <a:r>
              <a:rPr lang="en-US" sz="1658" b="1" kern="0" spc="-33" dirty="0">
                <a:solidFill>
                  <a:srgbClr val="272525"/>
                </a:solidFill>
                <a:latin typeface="Source Serif Pro" pitchFamily="34" charset="0"/>
                <a:ea typeface="Source Serif Pro" pitchFamily="34" charset="-122"/>
                <a:cs typeface="Source Serif Pro" pitchFamily="34" charset="-120"/>
              </a:rPr>
              <a:t>Data Analysis</a:t>
            </a:r>
            <a:endParaRPr lang="en-US" sz="1658" dirty="0"/>
          </a:p>
        </p:txBody>
      </p:sp>
      <p:sp>
        <p:nvSpPr>
          <p:cNvPr id="21" name="Text 17">
            <a:extLst>
              <a:ext uri="{FF2B5EF4-FFF2-40B4-BE49-F238E27FC236}">
                <a16:creationId xmlns:a16="http://schemas.microsoft.com/office/drawing/2014/main" id="{F24B4B95-11AD-01FA-6D23-3A4DC16BB02B}"/>
              </a:ext>
            </a:extLst>
          </p:cNvPr>
          <p:cNvSpPr/>
          <p:nvPr/>
        </p:nvSpPr>
        <p:spPr>
          <a:xfrm>
            <a:off x="2715101" y="6126242"/>
            <a:ext cx="3615928" cy="1431131"/>
          </a:xfrm>
          <a:prstGeom prst="rect">
            <a:avLst/>
          </a:prstGeom>
          <a:noFill/>
          <a:ln/>
        </p:spPr>
        <p:txBody>
          <a:bodyPr wrap="square" rtlCol="0" anchor="t"/>
          <a:lstStyle/>
          <a:p>
            <a:pPr marL="0" indent="0" algn="r">
              <a:lnSpc>
                <a:spcPts val="2255"/>
              </a:lnSpc>
              <a:buNone/>
            </a:pPr>
            <a:r>
              <a:rPr lang="en-US" sz="1409" kern="0" spc="-28" dirty="0">
                <a:solidFill>
                  <a:srgbClr val="272525"/>
                </a:solidFill>
                <a:latin typeface="Source Sans Pro" pitchFamily="34" charset="0"/>
                <a:ea typeface="Source Sans Pro" pitchFamily="34" charset="-122"/>
                <a:cs typeface="Source Sans Pro" pitchFamily="34" charset="-120"/>
              </a:rPr>
              <a:t>Advanced analytical techniques, such as machine learning, predictive modeling, and data mining, are applied to the prepared data to uncover patterns, trends, and insights that can inform decision-making.</a:t>
            </a:r>
            <a:endParaRPr lang="en-US" sz="1409" dirty="0"/>
          </a:p>
        </p:txBody>
      </p:sp>
    </p:spTree>
    <p:extLst>
      <p:ext uri="{BB962C8B-B14F-4D97-AF65-F5344CB8AC3E}">
        <p14:creationId xmlns:p14="http://schemas.microsoft.com/office/powerpoint/2010/main" val="1865000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2598420"/>
            <a:ext cx="5054322" cy="3032641"/>
          </a:xfrm>
          <a:prstGeom prst="rect">
            <a:avLst/>
          </a:prstGeom>
        </p:spPr>
      </p:pic>
      <p:sp>
        <p:nvSpPr>
          <p:cNvPr id="6" name="Text 1"/>
          <p:cNvSpPr/>
          <p:nvPr/>
        </p:nvSpPr>
        <p:spPr>
          <a:xfrm>
            <a:off x="604837" y="1261467"/>
            <a:ext cx="6761798" cy="508159"/>
          </a:xfrm>
          <a:prstGeom prst="rect">
            <a:avLst/>
          </a:prstGeom>
          <a:noFill/>
          <a:ln/>
        </p:spPr>
        <p:txBody>
          <a:bodyPr wrap="none" rtlCol="0" anchor="t"/>
          <a:lstStyle/>
          <a:p>
            <a:pPr marL="0" indent="0">
              <a:lnSpc>
                <a:spcPts val="4002"/>
              </a:lnSpc>
              <a:buNone/>
            </a:pPr>
            <a:r>
              <a:rPr lang="en-US" sz="3202" b="1" kern="0" spc="-64" dirty="0">
                <a:solidFill>
                  <a:srgbClr val="000000"/>
                </a:solidFill>
                <a:latin typeface="Source Serif Pro" pitchFamily="34" charset="0"/>
                <a:ea typeface="Source Serif Pro" pitchFamily="34" charset="-122"/>
                <a:cs typeface="Source Serif Pro" pitchFamily="34" charset="-120"/>
              </a:rPr>
              <a:t>Relevance of AI and Big Data Analytics</a:t>
            </a:r>
            <a:endParaRPr lang="en-US" sz="3202" dirty="0"/>
          </a:p>
        </p:txBody>
      </p:sp>
      <p:sp>
        <p:nvSpPr>
          <p:cNvPr id="7" name="Shape 2"/>
          <p:cNvSpPr/>
          <p:nvPr/>
        </p:nvSpPr>
        <p:spPr>
          <a:xfrm>
            <a:off x="604837" y="2223135"/>
            <a:ext cx="388739" cy="388739"/>
          </a:xfrm>
          <a:prstGeom prst="roundRect">
            <a:avLst>
              <a:gd name="adj" fmla="val 18672"/>
            </a:avLst>
          </a:prstGeom>
          <a:solidFill>
            <a:srgbClr val="F0D4F7"/>
          </a:solidFill>
          <a:ln w="7620">
            <a:solidFill>
              <a:srgbClr val="D6BADD"/>
            </a:solidFill>
            <a:prstDash val="solid"/>
          </a:ln>
        </p:spPr>
        <p:txBody>
          <a:bodyPr/>
          <a:lstStyle/>
          <a:p>
            <a:endParaRPr lang="en-IN"/>
          </a:p>
        </p:txBody>
      </p:sp>
      <p:sp>
        <p:nvSpPr>
          <p:cNvPr id="8" name="Text 3"/>
          <p:cNvSpPr/>
          <p:nvPr/>
        </p:nvSpPr>
        <p:spPr>
          <a:xfrm>
            <a:off x="738188" y="2295525"/>
            <a:ext cx="121920"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Source Serif Pro" pitchFamily="34" charset="0"/>
                <a:ea typeface="Source Serif Pro" pitchFamily="34" charset="-122"/>
                <a:cs typeface="Source Serif Pro" pitchFamily="34" charset="-120"/>
              </a:rPr>
              <a:t>1</a:t>
            </a:r>
            <a:endParaRPr lang="en-US" sz="1921" dirty="0"/>
          </a:p>
        </p:txBody>
      </p:sp>
      <p:sp>
        <p:nvSpPr>
          <p:cNvPr id="9" name="Text 4"/>
          <p:cNvSpPr/>
          <p:nvPr/>
        </p:nvSpPr>
        <p:spPr>
          <a:xfrm>
            <a:off x="1166336" y="2223135"/>
            <a:ext cx="2410182"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Improved Decision-Making</a:t>
            </a:r>
            <a:endParaRPr lang="en-US" sz="1601" dirty="0"/>
          </a:p>
        </p:txBody>
      </p:sp>
      <p:sp>
        <p:nvSpPr>
          <p:cNvPr id="10" name="Text 5"/>
          <p:cNvSpPr/>
          <p:nvPr/>
        </p:nvSpPr>
        <p:spPr>
          <a:xfrm>
            <a:off x="1166336" y="2580918"/>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AI and Big Data Analytics empower organizations to make more informed, data-driven decisions, leading to enhanced efficiency, cost savings, and competitive advantages.</a:t>
            </a:r>
            <a:endParaRPr lang="en-US" sz="1361" dirty="0"/>
          </a:p>
        </p:txBody>
      </p:sp>
      <p:sp>
        <p:nvSpPr>
          <p:cNvPr id="11" name="Shape 6"/>
          <p:cNvSpPr/>
          <p:nvPr/>
        </p:nvSpPr>
        <p:spPr>
          <a:xfrm>
            <a:off x="604837" y="3501152"/>
            <a:ext cx="388739" cy="388739"/>
          </a:xfrm>
          <a:prstGeom prst="roundRect">
            <a:avLst>
              <a:gd name="adj" fmla="val 18672"/>
            </a:avLst>
          </a:prstGeom>
          <a:solidFill>
            <a:srgbClr val="F0D4F7"/>
          </a:solidFill>
          <a:ln w="7620">
            <a:solidFill>
              <a:srgbClr val="D6BADD"/>
            </a:solidFill>
            <a:prstDash val="solid"/>
          </a:ln>
        </p:spPr>
        <p:txBody>
          <a:bodyPr/>
          <a:lstStyle/>
          <a:p>
            <a:endParaRPr lang="en-IN"/>
          </a:p>
        </p:txBody>
      </p:sp>
      <p:sp>
        <p:nvSpPr>
          <p:cNvPr id="12" name="Text 7"/>
          <p:cNvSpPr/>
          <p:nvPr/>
        </p:nvSpPr>
        <p:spPr>
          <a:xfrm>
            <a:off x="738188" y="3573542"/>
            <a:ext cx="121920"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Source Serif Pro" pitchFamily="34" charset="0"/>
                <a:ea typeface="Source Serif Pro" pitchFamily="34" charset="-122"/>
                <a:cs typeface="Source Serif Pro" pitchFamily="34" charset="-120"/>
              </a:rPr>
              <a:t>2</a:t>
            </a:r>
            <a:endParaRPr lang="en-US" sz="1921" dirty="0"/>
          </a:p>
        </p:txBody>
      </p:sp>
      <p:sp>
        <p:nvSpPr>
          <p:cNvPr id="13" name="Text 8"/>
          <p:cNvSpPr/>
          <p:nvPr/>
        </p:nvSpPr>
        <p:spPr>
          <a:xfrm>
            <a:off x="1166336" y="3501152"/>
            <a:ext cx="2263140"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Personalized Experiences</a:t>
            </a:r>
            <a:endParaRPr lang="en-US" sz="1601" dirty="0"/>
          </a:p>
        </p:txBody>
      </p:sp>
      <p:sp>
        <p:nvSpPr>
          <p:cNvPr id="14" name="Text 9"/>
          <p:cNvSpPr/>
          <p:nvPr/>
        </p:nvSpPr>
        <p:spPr>
          <a:xfrm>
            <a:off x="1166336" y="3858935"/>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By leveraging AI and Big Data, businesses can offer highly personalized products, services, and customer experiences, meeting the evolving needs of their target audiences.</a:t>
            </a:r>
            <a:endParaRPr lang="en-US" sz="1361" dirty="0"/>
          </a:p>
        </p:txBody>
      </p:sp>
      <p:sp>
        <p:nvSpPr>
          <p:cNvPr id="15" name="Shape 10"/>
          <p:cNvSpPr/>
          <p:nvPr/>
        </p:nvSpPr>
        <p:spPr>
          <a:xfrm>
            <a:off x="604837" y="4779169"/>
            <a:ext cx="388739" cy="388739"/>
          </a:xfrm>
          <a:prstGeom prst="roundRect">
            <a:avLst>
              <a:gd name="adj" fmla="val 18672"/>
            </a:avLst>
          </a:prstGeom>
          <a:solidFill>
            <a:srgbClr val="F0D4F7"/>
          </a:solidFill>
          <a:ln w="7620">
            <a:solidFill>
              <a:srgbClr val="D6BADD"/>
            </a:solidFill>
            <a:prstDash val="solid"/>
          </a:ln>
        </p:spPr>
        <p:txBody>
          <a:bodyPr/>
          <a:lstStyle/>
          <a:p>
            <a:endParaRPr lang="en-IN"/>
          </a:p>
        </p:txBody>
      </p:sp>
      <p:sp>
        <p:nvSpPr>
          <p:cNvPr id="16" name="Text 11"/>
          <p:cNvSpPr/>
          <p:nvPr/>
        </p:nvSpPr>
        <p:spPr>
          <a:xfrm>
            <a:off x="738188" y="4851559"/>
            <a:ext cx="121920"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Source Serif Pro" pitchFamily="34" charset="0"/>
                <a:ea typeface="Source Serif Pro" pitchFamily="34" charset="-122"/>
                <a:cs typeface="Source Serif Pro" pitchFamily="34" charset="-120"/>
              </a:rPr>
              <a:t>3</a:t>
            </a:r>
            <a:endParaRPr lang="en-US" sz="1921" dirty="0"/>
          </a:p>
        </p:txBody>
      </p:sp>
      <p:sp>
        <p:nvSpPr>
          <p:cNvPr id="17" name="Text 12"/>
          <p:cNvSpPr/>
          <p:nvPr/>
        </p:nvSpPr>
        <p:spPr>
          <a:xfrm>
            <a:off x="1166336" y="4779169"/>
            <a:ext cx="2380178"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Advancements in Research</a:t>
            </a:r>
            <a:endParaRPr lang="en-US" sz="1601" dirty="0"/>
          </a:p>
        </p:txBody>
      </p:sp>
      <p:sp>
        <p:nvSpPr>
          <p:cNvPr id="18" name="Text 13"/>
          <p:cNvSpPr/>
          <p:nvPr/>
        </p:nvSpPr>
        <p:spPr>
          <a:xfrm>
            <a:off x="1166336" y="5136952"/>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AI and Big Data Analytics have revolutionized fields like healthcare, scientific research, and environmental conservation, enabling breakthroughs and accelerating discoveries.</a:t>
            </a:r>
            <a:endParaRPr lang="en-US" sz="1361" dirty="0"/>
          </a:p>
        </p:txBody>
      </p:sp>
      <p:sp>
        <p:nvSpPr>
          <p:cNvPr id="19" name="Shape 14"/>
          <p:cNvSpPr/>
          <p:nvPr/>
        </p:nvSpPr>
        <p:spPr>
          <a:xfrm>
            <a:off x="604837" y="6057186"/>
            <a:ext cx="388739" cy="388739"/>
          </a:xfrm>
          <a:prstGeom prst="roundRect">
            <a:avLst>
              <a:gd name="adj" fmla="val 18672"/>
            </a:avLst>
          </a:prstGeom>
          <a:solidFill>
            <a:srgbClr val="F0D4F7"/>
          </a:solidFill>
          <a:ln w="7620">
            <a:solidFill>
              <a:srgbClr val="D6BADD"/>
            </a:solidFill>
            <a:prstDash val="solid"/>
          </a:ln>
        </p:spPr>
        <p:txBody>
          <a:bodyPr/>
          <a:lstStyle/>
          <a:p>
            <a:endParaRPr lang="en-IN"/>
          </a:p>
        </p:txBody>
      </p:sp>
      <p:sp>
        <p:nvSpPr>
          <p:cNvPr id="20" name="Text 15"/>
          <p:cNvSpPr/>
          <p:nvPr/>
        </p:nvSpPr>
        <p:spPr>
          <a:xfrm>
            <a:off x="738188" y="6129576"/>
            <a:ext cx="121920"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Source Serif Pro" pitchFamily="34" charset="0"/>
                <a:ea typeface="Source Serif Pro" pitchFamily="34" charset="-122"/>
                <a:cs typeface="Source Serif Pro" pitchFamily="34" charset="-120"/>
              </a:rPr>
              <a:t>4</a:t>
            </a:r>
            <a:endParaRPr lang="en-US" sz="1921" dirty="0"/>
          </a:p>
        </p:txBody>
      </p:sp>
      <p:sp>
        <p:nvSpPr>
          <p:cNvPr id="21" name="Text 16"/>
          <p:cNvSpPr/>
          <p:nvPr/>
        </p:nvSpPr>
        <p:spPr>
          <a:xfrm>
            <a:off x="1166336" y="6057186"/>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Increased Automation</a:t>
            </a:r>
            <a:endParaRPr lang="en-US" sz="1601" dirty="0"/>
          </a:p>
        </p:txBody>
      </p:sp>
      <p:sp>
        <p:nvSpPr>
          <p:cNvPr id="22" name="Text 17"/>
          <p:cNvSpPr/>
          <p:nvPr/>
        </p:nvSpPr>
        <p:spPr>
          <a:xfrm>
            <a:off x="1166336" y="6414968"/>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AI-powered automation can streamline repetitive tasks, improve productivity, and free up human resources to focus on more strategic initiatives.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517C4F9-4007-080F-5779-094933DA002F}"/>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BFEA1B16-A538-99D1-875D-70F5947EDB3E}"/>
              </a:ext>
            </a:extLst>
          </p:cNvPr>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a:extLst>
              <a:ext uri="{FF2B5EF4-FFF2-40B4-BE49-F238E27FC236}">
                <a16:creationId xmlns:a16="http://schemas.microsoft.com/office/drawing/2014/main" id="{3899165F-7F9C-D298-22F5-73BA39DEA736}"/>
              </a:ext>
            </a:extLst>
          </p:cNvPr>
          <p:cNvPicPr>
            <a:picLocks noChangeAspect="1"/>
          </p:cNvPicPr>
          <p:nvPr/>
        </p:nvPicPr>
        <p:blipFill>
          <a:blip r:embed="rId3"/>
          <a:stretch>
            <a:fillRect/>
          </a:stretch>
        </p:blipFill>
        <p:spPr>
          <a:xfrm>
            <a:off x="0" y="0"/>
            <a:ext cx="5486400" cy="8229600"/>
          </a:xfrm>
          <a:prstGeom prst="rect">
            <a:avLst/>
          </a:prstGeom>
        </p:spPr>
      </p:pic>
      <p:pic>
        <p:nvPicPr>
          <p:cNvPr id="5" name="Image 2" descr="preencoded.png">
            <a:extLst>
              <a:ext uri="{FF2B5EF4-FFF2-40B4-BE49-F238E27FC236}">
                <a16:creationId xmlns:a16="http://schemas.microsoft.com/office/drawing/2014/main" id="{2629EF8C-1B54-B305-968F-21C9A88756C8}"/>
              </a:ext>
            </a:extLst>
          </p:cNvPr>
          <p:cNvPicPr>
            <a:picLocks noChangeAspect="1"/>
          </p:cNvPicPr>
          <p:nvPr/>
        </p:nvPicPr>
        <p:blipFill>
          <a:blip r:embed="rId4"/>
          <a:stretch>
            <a:fillRect/>
          </a:stretch>
        </p:blipFill>
        <p:spPr>
          <a:xfrm>
            <a:off x="215979" y="2693194"/>
            <a:ext cx="5054322" cy="2843093"/>
          </a:xfrm>
          <a:prstGeom prst="rect">
            <a:avLst/>
          </a:prstGeom>
        </p:spPr>
      </p:pic>
      <p:sp>
        <p:nvSpPr>
          <p:cNvPr id="6" name="Text 1">
            <a:extLst>
              <a:ext uri="{FF2B5EF4-FFF2-40B4-BE49-F238E27FC236}">
                <a16:creationId xmlns:a16="http://schemas.microsoft.com/office/drawing/2014/main" id="{BFFB1130-C166-345B-1E7D-0326E3A24746}"/>
              </a:ext>
            </a:extLst>
          </p:cNvPr>
          <p:cNvSpPr/>
          <p:nvPr/>
        </p:nvSpPr>
        <p:spPr>
          <a:xfrm>
            <a:off x="6091238" y="1592104"/>
            <a:ext cx="7781449" cy="508159"/>
          </a:xfrm>
          <a:prstGeom prst="rect">
            <a:avLst/>
          </a:prstGeom>
          <a:noFill/>
          <a:ln/>
        </p:spPr>
        <p:txBody>
          <a:bodyPr wrap="none" rtlCol="0" anchor="t"/>
          <a:lstStyle/>
          <a:p>
            <a:pPr marL="0" indent="0">
              <a:lnSpc>
                <a:spcPts val="4002"/>
              </a:lnSpc>
              <a:buNone/>
            </a:pPr>
            <a:r>
              <a:rPr lang="en-US" sz="3202" b="1" kern="0" spc="-64" dirty="0">
                <a:solidFill>
                  <a:srgbClr val="000000"/>
                </a:solidFill>
                <a:latin typeface="Source Serif Pro" pitchFamily="34" charset="0"/>
                <a:ea typeface="Source Serif Pro" pitchFamily="34" charset="-122"/>
                <a:cs typeface="Source Serif Pro" pitchFamily="34" charset="-120"/>
              </a:rPr>
              <a:t>Case Study: Personalized Recommendations</a:t>
            </a:r>
            <a:endParaRPr lang="en-US" sz="3202" dirty="0"/>
          </a:p>
        </p:txBody>
      </p:sp>
      <p:sp>
        <p:nvSpPr>
          <p:cNvPr id="7" name="Shape 2">
            <a:extLst>
              <a:ext uri="{FF2B5EF4-FFF2-40B4-BE49-F238E27FC236}">
                <a16:creationId xmlns:a16="http://schemas.microsoft.com/office/drawing/2014/main" id="{4612745B-AECE-62F9-F4DF-FFF6094D7EFC}"/>
              </a:ext>
            </a:extLst>
          </p:cNvPr>
          <p:cNvSpPr/>
          <p:nvPr/>
        </p:nvSpPr>
        <p:spPr>
          <a:xfrm>
            <a:off x="6091238" y="2359462"/>
            <a:ext cx="7934325" cy="4278035"/>
          </a:xfrm>
          <a:prstGeom prst="roundRect">
            <a:avLst>
              <a:gd name="adj" fmla="val 1697"/>
            </a:avLst>
          </a:prstGeom>
          <a:noFill/>
          <a:ln w="7620">
            <a:solidFill>
              <a:srgbClr val="000000">
                <a:alpha val="8000"/>
              </a:srgbClr>
            </a:solidFill>
            <a:prstDash val="solid"/>
          </a:ln>
        </p:spPr>
        <p:txBody>
          <a:bodyPr/>
          <a:lstStyle/>
          <a:p>
            <a:endParaRPr lang="en-IN"/>
          </a:p>
        </p:txBody>
      </p:sp>
      <p:sp>
        <p:nvSpPr>
          <p:cNvPr id="8" name="Shape 3">
            <a:extLst>
              <a:ext uri="{FF2B5EF4-FFF2-40B4-BE49-F238E27FC236}">
                <a16:creationId xmlns:a16="http://schemas.microsoft.com/office/drawing/2014/main" id="{692BDDB4-4DB3-9883-5DB1-15221257CCD4}"/>
              </a:ext>
            </a:extLst>
          </p:cNvPr>
          <p:cNvSpPr/>
          <p:nvPr/>
        </p:nvSpPr>
        <p:spPr>
          <a:xfrm>
            <a:off x="6098857" y="2367082"/>
            <a:ext cx="7919085" cy="1052155"/>
          </a:xfrm>
          <a:prstGeom prst="rect">
            <a:avLst/>
          </a:prstGeom>
          <a:solidFill>
            <a:srgbClr val="FFFFFF">
              <a:alpha val="4000"/>
            </a:srgbClr>
          </a:solidFill>
          <a:ln/>
        </p:spPr>
        <p:txBody>
          <a:bodyPr/>
          <a:lstStyle/>
          <a:p>
            <a:endParaRPr lang="en-IN"/>
          </a:p>
        </p:txBody>
      </p:sp>
      <p:sp>
        <p:nvSpPr>
          <p:cNvPr id="9" name="Text 4">
            <a:extLst>
              <a:ext uri="{FF2B5EF4-FFF2-40B4-BE49-F238E27FC236}">
                <a16:creationId xmlns:a16="http://schemas.microsoft.com/office/drawing/2014/main" id="{780D5530-D666-6887-7BE4-503FDE51ACEA}"/>
              </a:ext>
            </a:extLst>
          </p:cNvPr>
          <p:cNvSpPr/>
          <p:nvPr/>
        </p:nvSpPr>
        <p:spPr>
          <a:xfrm>
            <a:off x="6271617" y="2478286"/>
            <a:ext cx="3610213"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Challenge</a:t>
            </a:r>
            <a:endParaRPr lang="en-US" sz="1361" dirty="0"/>
          </a:p>
        </p:txBody>
      </p:sp>
      <p:sp>
        <p:nvSpPr>
          <p:cNvPr id="10" name="Text 5">
            <a:extLst>
              <a:ext uri="{FF2B5EF4-FFF2-40B4-BE49-F238E27FC236}">
                <a16:creationId xmlns:a16="http://schemas.microsoft.com/office/drawing/2014/main" id="{60F7D759-41C1-C09C-E12C-97B56A8E3813}"/>
              </a:ext>
            </a:extLst>
          </p:cNvPr>
          <p:cNvSpPr/>
          <p:nvPr/>
        </p:nvSpPr>
        <p:spPr>
          <a:xfrm>
            <a:off x="10234970" y="2478286"/>
            <a:ext cx="3610213" cy="829747"/>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An e-commerce company wanted to improve the customer experience and increase sales by providing personalized product recommendations.</a:t>
            </a:r>
            <a:endParaRPr lang="en-US" sz="1361" dirty="0"/>
          </a:p>
        </p:txBody>
      </p:sp>
      <p:sp>
        <p:nvSpPr>
          <p:cNvPr id="11" name="Shape 6">
            <a:extLst>
              <a:ext uri="{FF2B5EF4-FFF2-40B4-BE49-F238E27FC236}">
                <a16:creationId xmlns:a16="http://schemas.microsoft.com/office/drawing/2014/main" id="{DD8A95E7-8407-AD07-788D-9D354FBE67DF}"/>
              </a:ext>
            </a:extLst>
          </p:cNvPr>
          <p:cNvSpPr/>
          <p:nvPr/>
        </p:nvSpPr>
        <p:spPr>
          <a:xfrm>
            <a:off x="6098857" y="3419237"/>
            <a:ext cx="7919085" cy="1605320"/>
          </a:xfrm>
          <a:prstGeom prst="rect">
            <a:avLst/>
          </a:prstGeom>
          <a:solidFill>
            <a:srgbClr val="000000">
              <a:alpha val="4000"/>
            </a:srgbClr>
          </a:solidFill>
          <a:ln/>
        </p:spPr>
        <p:txBody>
          <a:bodyPr/>
          <a:lstStyle/>
          <a:p>
            <a:endParaRPr lang="en-IN"/>
          </a:p>
        </p:txBody>
      </p:sp>
      <p:sp>
        <p:nvSpPr>
          <p:cNvPr id="12" name="Text 7">
            <a:extLst>
              <a:ext uri="{FF2B5EF4-FFF2-40B4-BE49-F238E27FC236}">
                <a16:creationId xmlns:a16="http://schemas.microsoft.com/office/drawing/2014/main" id="{118E5898-795B-B2EE-DDD1-7AFB1D4B93E1}"/>
              </a:ext>
            </a:extLst>
          </p:cNvPr>
          <p:cNvSpPr/>
          <p:nvPr/>
        </p:nvSpPr>
        <p:spPr>
          <a:xfrm>
            <a:off x="6271617" y="3530441"/>
            <a:ext cx="3610213"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Solution</a:t>
            </a:r>
            <a:endParaRPr lang="en-US" sz="1361" dirty="0"/>
          </a:p>
        </p:txBody>
      </p:sp>
      <p:sp>
        <p:nvSpPr>
          <p:cNvPr id="13" name="Text 8">
            <a:extLst>
              <a:ext uri="{FF2B5EF4-FFF2-40B4-BE49-F238E27FC236}">
                <a16:creationId xmlns:a16="http://schemas.microsoft.com/office/drawing/2014/main" id="{9159AE46-4FCB-5117-6AA4-F2C867E23CE9}"/>
              </a:ext>
            </a:extLst>
          </p:cNvPr>
          <p:cNvSpPr/>
          <p:nvPr/>
        </p:nvSpPr>
        <p:spPr>
          <a:xfrm>
            <a:off x="10234970" y="3530441"/>
            <a:ext cx="3610213" cy="1382911"/>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company leveraged Big Data Analytics and machine learning algorithms to analyze customer browsing and purchase data, identifying patterns and preferences to generate tailored product recommendations.</a:t>
            </a:r>
            <a:endParaRPr lang="en-US" sz="1361" dirty="0"/>
          </a:p>
        </p:txBody>
      </p:sp>
      <p:sp>
        <p:nvSpPr>
          <p:cNvPr id="14" name="Shape 9">
            <a:extLst>
              <a:ext uri="{FF2B5EF4-FFF2-40B4-BE49-F238E27FC236}">
                <a16:creationId xmlns:a16="http://schemas.microsoft.com/office/drawing/2014/main" id="{BA601A7B-97CF-7CCD-D5F5-2FDB4EC15933}"/>
              </a:ext>
            </a:extLst>
          </p:cNvPr>
          <p:cNvSpPr/>
          <p:nvPr/>
        </p:nvSpPr>
        <p:spPr>
          <a:xfrm>
            <a:off x="6098857" y="5024557"/>
            <a:ext cx="7919085" cy="1605320"/>
          </a:xfrm>
          <a:prstGeom prst="rect">
            <a:avLst/>
          </a:prstGeom>
          <a:solidFill>
            <a:srgbClr val="FFFFFF">
              <a:alpha val="4000"/>
            </a:srgbClr>
          </a:solidFill>
          <a:ln/>
        </p:spPr>
        <p:txBody>
          <a:bodyPr/>
          <a:lstStyle/>
          <a:p>
            <a:endParaRPr lang="en-IN"/>
          </a:p>
        </p:txBody>
      </p:sp>
      <p:sp>
        <p:nvSpPr>
          <p:cNvPr id="15" name="Text 10">
            <a:extLst>
              <a:ext uri="{FF2B5EF4-FFF2-40B4-BE49-F238E27FC236}">
                <a16:creationId xmlns:a16="http://schemas.microsoft.com/office/drawing/2014/main" id="{62F24690-0CAE-4882-0736-262D63C2DAA5}"/>
              </a:ext>
            </a:extLst>
          </p:cNvPr>
          <p:cNvSpPr/>
          <p:nvPr/>
        </p:nvSpPr>
        <p:spPr>
          <a:xfrm>
            <a:off x="6271617" y="5135761"/>
            <a:ext cx="3610213"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Results</a:t>
            </a:r>
            <a:endParaRPr lang="en-US" sz="1361" dirty="0"/>
          </a:p>
        </p:txBody>
      </p:sp>
      <p:sp>
        <p:nvSpPr>
          <p:cNvPr id="16" name="Text 11">
            <a:extLst>
              <a:ext uri="{FF2B5EF4-FFF2-40B4-BE49-F238E27FC236}">
                <a16:creationId xmlns:a16="http://schemas.microsoft.com/office/drawing/2014/main" id="{00504064-FB35-7755-D293-692D6D7D6564}"/>
              </a:ext>
            </a:extLst>
          </p:cNvPr>
          <p:cNvSpPr/>
          <p:nvPr/>
        </p:nvSpPr>
        <p:spPr>
          <a:xfrm>
            <a:off x="10234970" y="5135761"/>
            <a:ext cx="3610213" cy="1382911"/>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personalized recommendations led to a significant increase in customer engagement, with higher click-through rates and conversion rates, ultimately driving a substantial boost in revenue for the company.</a:t>
            </a:r>
            <a:endParaRPr lang="en-US" sz="1361" dirty="0"/>
          </a:p>
        </p:txBody>
      </p:sp>
    </p:spTree>
    <p:extLst>
      <p:ext uri="{BB962C8B-B14F-4D97-AF65-F5344CB8AC3E}">
        <p14:creationId xmlns:p14="http://schemas.microsoft.com/office/powerpoint/2010/main" val="2252873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727"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968693" y="1138357"/>
            <a:ext cx="9551551" cy="726043"/>
          </a:xfrm>
          <a:prstGeom prst="rect">
            <a:avLst/>
          </a:prstGeom>
          <a:noFill/>
          <a:ln/>
        </p:spPr>
        <p:txBody>
          <a:bodyPr wrap="none" rtlCol="0" anchor="t"/>
          <a:lstStyle/>
          <a:p>
            <a:pPr marL="0" indent="0">
              <a:lnSpc>
                <a:spcPts val="5718"/>
              </a:lnSpc>
              <a:buNone/>
            </a:pPr>
            <a:r>
              <a:rPr lang="en-US" sz="4574" b="1" kern="0" spc="-91" dirty="0">
                <a:solidFill>
                  <a:srgbClr val="000000"/>
                </a:solidFill>
                <a:latin typeface="Source Serif Pro" pitchFamily="34" charset="0"/>
                <a:ea typeface="Source Serif Pro" pitchFamily="34" charset="-122"/>
                <a:cs typeface="Source Serif Pro" pitchFamily="34" charset="-120"/>
              </a:rPr>
              <a:t>Use Cases of AI and Big Data Analytics</a:t>
            </a:r>
            <a:endParaRPr lang="en-US" sz="4574" dirty="0"/>
          </a:p>
        </p:txBody>
      </p:sp>
      <p:sp>
        <p:nvSpPr>
          <p:cNvPr id="5" name="Text 2"/>
          <p:cNvSpPr/>
          <p:nvPr/>
        </p:nvSpPr>
        <p:spPr>
          <a:xfrm>
            <a:off x="968693" y="2481501"/>
            <a:ext cx="2904530" cy="363141"/>
          </a:xfrm>
          <a:prstGeom prst="rect">
            <a:avLst/>
          </a:prstGeom>
          <a:noFill/>
          <a:ln/>
        </p:spPr>
        <p:txBody>
          <a:bodyPr wrap="none" rtlCol="0" anchor="t"/>
          <a:lstStyle/>
          <a:p>
            <a:pPr marL="0" indent="0">
              <a:lnSpc>
                <a:spcPts val="2859"/>
              </a:lnSpc>
              <a:buNone/>
            </a:pPr>
            <a:r>
              <a:rPr lang="en-US" sz="2287" b="1" kern="0" spc="-46" dirty="0">
                <a:solidFill>
                  <a:srgbClr val="000000"/>
                </a:solidFill>
                <a:latin typeface="Source Serif Pro" pitchFamily="34" charset="0"/>
                <a:ea typeface="Source Serif Pro" pitchFamily="34" charset="-122"/>
                <a:cs typeface="Source Serif Pro" pitchFamily="34" charset="-120"/>
              </a:rPr>
              <a:t>Healthcare</a:t>
            </a:r>
            <a:endParaRPr lang="en-US" sz="2287" dirty="0"/>
          </a:p>
        </p:txBody>
      </p:sp>
      <p:sp>
        <p:nvSpPr>
          <p:cNvPr id="6" name="Text 3"/>
          <p:cNvSpPr/>
          <p:nvPr/>
        </p:nvSpPr>
        <p:spPr>
          <a:xfrm>
            <a:off x="968693" y="3091458"/>
            <a:ext cx="382893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AI and Big Data Analytics are transforming the healthcare industry by enabling personalized medicine, early disease detection, and optimized treatment plans.</a:t>
            </a:r>
            <a:endParaRPr lang="en-US" sz="1944" dirty="0"/>
          </a:p>
        </p:txBody>
      </p:sp>
      <p:sp>
        <p:nvSpPr>
          <p:cNvPr id="7" name="Text 4"/>
          <p:cNvSpPr/>
          <p:nvPr/>
        </p:nvSpPr>
        <p:spPr>
          <a:xfrm>
            <a:off x="968693" y="5288875"/>
            <a:ext cx="3828931"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Example: Predictive analytics in cancer diagnosis and treatment planning.</a:t>
            </a:r>
            <a:endParaRPr lang="en-US" sz="1944" dirty="0"/>
          </a:p>
        </p:txBody>
      </p:sp>
      <p:sp>
        <p:nvSpPr>
          <p:cNvPr id="8" name="Text 5"/>
          <p:cNvSpPr/>
          <p:nvPr/>
        </p:nvSpPr>
        <p:spPr>
          <a:xfrm>
            <a:off x="5407462" y="2481501"/>
            <a:ext cx="2904530" cy="363141"/>
          </a:xfrm>
          <a:prstGeom prst="rect">
            <a:avLst/>
          </a:prstGeom>
          <a:noFill/>
          <a:ln/>
        </p:spPr>
        <p:txBody>
          <a:bodyPr wrap="none" rtlCol="0" anchor="t"/>
          <a:lstStyle/>
          <a:p>
            <a:pPr marL="0" indent="0">
              <a:lnSpc>
                <a:spcPts val="2859"/>
              </a:lnSpc>
              <a:buNone/>
            </a:pPr>
            <a:r>
              <a:rPr lang="en-US" sz="2287" b="1" kern="0" spc="-46" dirty="0">
                <a:solidFill>
                  <a:srgbClr val="000000"/>
                </a:solidFill>
                <a:latin typeface="Source Serif Pro" pitchFamily="34" charset="0"/>
                <a:ea typeface="Source Serif Pro" pitchFamily="34" charset="-122"/>
                <a:cs typeface="Source Serif Pro" pitchFamily="34" charset="-120"/>
              </a:rPr>
              <a:t>Finance</a:t>
            </a:r>
            <a:endParaRPr lang="en-US" sz="2287" dirty="0"/>
          </a:p>
        </p:txBody>
      </p:sp>
      <p:sp>
        <p:nvSpPr>
          <p:cNvPr id="9" name="Text 6"/>
          <p:cNvSpPr/>
          <p:nvPr/>
        </p:nvSpPr>
        <p:spPr>
          <a:xfrm>
            <a:off x="5407462" y="3091458"/>
            <a:ext cx="382893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In the financial sector, AI and Big Data Analytics are used for fraud detection, portfolio optimization, and personalized investment recommendations.</a:t>
            </a:r>
            <a:endParaRPr lang="en-US" sz="1944" dirty="0"/>
          </a:p>
        </p:txBody>
      </p:sp>
      <p:sp>
        <p:nvSpPr>
          <p:cNvPr id="10" name="Text 7"/>
          <p:cNvSpPr/>
          <p:nvPr/>
        </p:nvSpPr>
        <p:spPr>
          <a:xfrm>
            <a:off x="5407462" y="5288875"/>
            <a:ext cx="3828931"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Example: Automated stock trading algorithms based on market data analysis.</a:t>
            </a:r>
            <a:endParaRPr lang="en-US" sz="1944" dirty="0"/>
          </a:p>
        </p:txBody>
      </p:sp>
      <p:sp>
        <p:nvSpPr>
          <p:cNvPr id="11" name="Text 8"/>
          <p:cNvSpPr/>
          <p:nvPr/>
        </p:nvSpPr>
        <p:spPr>
          <a:xfrm>
            <a:off x="9846231" y="2481501"/>
            <a:ext cx="2904530" cy="363141"/>
          </a:xfrm>
          <a:prstGeom prst="rect">
            <a:avLst/>
          </a:prstGeom>
          <a:noFill/>
          <a:ln/>
        </p:spPr>
        <p:txBody>
          <a:bodyPr wrap="none" rtlCol="0" anchor="t"/>
          <a:lstStyle/>
          <a:p>
            <a:pPr marL="0" indent="0">
              <a:lnSpc>
                <a:spcPts val="2859"/>
              </a:lnSpc>
              <a:buNone/>
            </a:pPr>
            <a:r>
              <a:rPr lang="en-US" sz="2287" b="1" kern="0" spc="-46" dirty="0">
                <a:solidFill>
                  <a:srgbClr val="000000"/>
                </a:solidFill>
                <a:latin typeface="Source Serif Pro" pitchFamily="34" charset="0"/>
                <a:ea typeface="Source Serif Pro" pitchFamily="34" charset="-122"/>
                <a:cs typeface="Source Serif Pro" pitchFamily="34" charset="-120"/>
              </a:rPr>
              <a:t>Retail</a:t>
            </a:r>
            <a:endParaRPr lang="en-US" sz="2287" dirty="0"/>
          </a:p>
        </p:txBody>
      </p:sp>
      <p:sp>
        <p:nvSpPr>
          <p:cNvPr id="12" name="Text 9"/>
          <p:cNvSpPr/>
          <p:nvPr/>
        </p:nvSpPr>
        <p:spPr>
          <a:xfrm>
            <a:off x="9846231" y="3091458"/>
            <a:ext cx="382893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Retailers leverage AI and Big Data to improve inventory management, personalize customer experiences, and optimize pricing and marketing strategies.</a:t>
            </a:r>
            <a:endParaRPr lang="en-US" sz="1944" dirty="0"/>
          </a:p>
        </p:txBody>
      </p:sp>
      <p:sp>
        <p:nvSpPr>
          <p:cNvPr id="13" name="Text 10"/>
          <p:cNvSpPr/>
          <p:nvPr/>
        </p:nvSpPr>
        <p:spPr>
          <a:xfrm>
            <a:off x="9846231" y="5288875"/>
            <a:ext cx="3828931"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Example: Automated product recommendations based on customer purchase history and browsing behavior.</a:t>
            </a:r>
            <a:endParaRPr lang="en-US" sz="1944" dirty="0"/>
          </a:p>
        </p:txBody>
      </p:sp>
      <p:sp>
        <p:nvSpPr>
          <p:cNvPr id="15" name="TextBox 14">
            <a:extLst>
              <a:ext uri="{FF2B5EF4-FFF2-40B4-BE49-F238E27FC236}">
                <a16:creationId xmlns:a16="http://schemas.microsoft.com/office/drawing/2014/main" id="{8A15CAC5-99D9-E3C8-1F22-42B47CE8120F}"/>
              </a:ext>
            </a:extLst>
          </p:cNvPr>
          <p:cNvSpPr txBox="1"/>
          <p:nvPr/>
        </p:nvSpPr>
        <p:spPr>
          <a:xfrm>
            <a:off x="289933" y="7170234"/>
            <a:ext cx="14333740" cy="646331"/>
          </a:xfrm>
          <a:prstGeom prst="rect">
            <a:avLst/>
          </a:prstGeom>
          <a:noFill/>
        </p:spPr>
        <p:txBody>
          <a:bodyPr wrap="square" rtlCol="0">
            <a:spAutoFit/>
          </a:bodyPr>
          <a:lstStyle/>
          <a:p>
            <a:r>
              <a:rPr lang="en-IN" b="1" dirty="0"/>
              <a:t>Some video links for use cases in Education, Robotics, and Music: 1. </a:t>
            </a:r>
            <a:r>
              <a:rPr lang="en-IN" dirty="0">
                <a:hlinkClick r:id="rId4"/>
              </a:rPr>
              <a:t>iHub Anthem (youtube.com)</a:t>
            </a:r>
            <a:r>
              <a:rPr lang="en-IN" dirty="0"/>
              <a:t>, 2.</a:t>
            </a:r>
            <a:r>
              <a:rPr lang="en-US" dirty="0">
                <a:hlinkClick r:id="rId5"/>
              </a:rPr>
              <a:t> Infinite Story Teller (youtube.com)</a:t>
            </a:r>
            <a:r>
              <a:rPr lang="en-IN" dirty="0"/>
              <a:t>, 3. </a:t>
            </a:r>
            <a:r>
              <a:rPr lang="en-US" dirty="0">
                <a:hlinkClick r:id="rId6"/>
              </a:rPr>
              <a:t>Page Whisperer: Specific Domain (Legal) (youtube.com)</a:t>
            </a:r>
            <a:r>
              <a:rPr lang="en-US" dirty="0"/>
              <a:t>, 4. </a:t>
            </a:r>
            <a:endParaRPr lang="en-IN"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8" y="1461372"/>
            <a:ext cx="5270421" cy="5363173"/>
          </a:xfrm>
          <a:prstGeom prst="rect">
            <a:avLst/>
          </a:prstGeom>
        </p:spPr>
      </p:pic>
      <p:sp>
        <p:nvSpPr>
          <p:cNvPr id="6" name="Text 1"/>
          <p:cNvSpPr/>
          <p:nvPr/>
        </p:nvSpPr>
        <p:spPr>
          <a:xfrm>
            <a:off x="6091238" y="513636"/>
            <a:ext cx="4066342" cy="508159"/>
          </a:xfrm>
          <a:prstGeom prst="rect">
            <a:avLst/>
          </a:prstGeom>
          <a:noFill/>
          <a:ln/>
        </p:spPr>
        <p:txBody>
          <a:bodyPr wrap="none" rtlCol="0" anchor="t"/>
          <a:lstStyle/>
          <a:p>
            <a:pPr marL="0" indent="0">
              <a:lnSpc>
                <a:spcPts val="4002"/>
              </a:lnSpc>
              <a:buNone/>
            </a:pPr>
            <a:r>
              <a:rPr lang="en-US" sz="3202" b="1" kern="0" spc="-64" dirty="0">
                <a:solidFill>
                  <a:srgbClr val="000000"/>
                </a:solidFill>
                <a:latin typeface="Source Serif Pro" pitchFamily="34" charset="0"/>
                <a:ea typeface="Source Serif Pro" pitchFamily="34" charset="-122"/>
                <a:cs typeface="Source Serif Pro" pitchFamily="34" charset="-120"/>
              </a:rPr>
              <a:t>Types of AI Systems</a:t>
            </a:r>
            <a:endParaRPr lang="en-US" sz="3202" dirty="0"/>
          </a:p>
        </p:txBody>
      </p:sp>
      <p:sp>
        <p:nvSpPr>
          <p:cNvPr id="7" name="Shape 2"/>
          <p:cNvSpPr/>
          <p:nvPr/>
        </p:nvSpPr>
        <p:spPr>
          <a:xfrm>
            <a:off x="6091238" y="1280993"/>
            <a:ext cx="7934325" cy="1548289"/>
          </a:xfrm>
          <a:prstGeom prst="roundRect">
            <a:avLst>
              <a:gd name="adj" fmla="val 4688"/>
            </a:avLst>
          </a:prstGeom>
          <a:solidFill>
            <a:srgbClr val="F0D4F7"/>
          </a:solidFill>
          <a:ln w="7620">
            <a:solidFill>
              <a:srgbClr val="D6BADD"/>
            </a:solidFill>
            <a:prstDash val="solid"/>
          </a:ln>
        </p:spPr>
        <p:txBody>
          <a:bodyPr/>
          <a:lstStyle/>
          <a:p>
            <a:endParaRPr lang="en-IN"/>
          </a:p>
        </p:txBody>
      </p:sp>
      <p:sp>
        <p:nvSpPr>
          <p:cNvPr id="8" name="Text 3"/>
          <p:cNvSpPr/>
          <p:nvPr/>
        </p:nvSpPr>
        <p:spPr>
          <a:xfrm>
            <a:off x="6271617" y="1461373"/>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Narrow AI</a:t>
            </a:r>
            <a:endParaRPr lang="en-US" sz="1601" dirty="0"/>
          </a:p>
        </p:txBody>
      </p:sp>
      <p:sp>
        <p:nvSpPr>
          <p:cNvPr id="9" name="Text 4"/>
          <p:cNvSpPr/>
          <p:nvPr/>
        </p:nvSpPr>
        <p:spPr>
          <a:xfrm>
            <a:off x="6271617" y="1819156"/>
            <a:ext cx="7573566" cy="829747"/>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Narrow AI, also known as "weak AI," is designed to perform a specific task or set of tasks, such as playing chess or recognizing images. These systems excel at their designated tasks but have limited capabilities outside of their specialized domains.</a:t>
            </a:r>
            <a:endParaRPr lang="en-US" sz="1361" dirty="0"/>
          </a:p>
        </p:txBody>
      </p:sp>
      <p:sp>
        <p:nvSpPr>
          <p:cNvPr id="10" name="Shape 5"/>
          <p:cNvSpPr/>
          <p:nvPr/>
        </p:nvSpPr>
        <p:spPr>
          <a:xfrm>
            <a:off x="6091238" y="3002042"/>
            <a:ext cx="7934325" cy="1548289"/>
          </a:xfrm>
          <a:prstGeom prst="roundRect">
            <a:avLst>
              <a:gd name="adj" fmla="val 4688"/>
            </a:avLst>
          </a:prstGeom>
          <a:solidFill>
            <a:srgbClr val="F0D4F7"/>
          </a:solidFill>
          <a:ln w="7620">
            <a:solidFill>
              <a:srgbClr val="D6BADD"/>
            </a:solidFill>
            <a:prstDash val="solid"/>
          </a:ln>
        </p:spPr>
        <p:txBody>
          <a:bodyPr/>
          <a:lstStyle/>
          <a:p>
            <a:endParaRPr lang="en-IN"/>
          </a:p>
        </p:txBody>
      </p:sp>
      <p:sp>
        <p:nvSpPr>
          <p:cNvPr id="11" name="Text 6"/>
          <p:cNvSpPr/>
          <p:nvPr/>
        </p:nvSpPr>
        <p:spPr>
          <a:xfrm>
            <a:off x="6271617" y="3182422"/>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General AI</a:t>
            </a:r>
            <a:endParaRPr lang="en-US" sz="1601" dirty="0"/>
          </a:p>
        </p:txBody>
      </p:sp>
      <p:sp>
        <p:nvSpPr>
          <p:cNvPr id="12" name="Text 7"/>
          <p:cNvSpPr/>
          <p:nvPr/>
        </p:nvSpPr>
        <p:spPr>
          <a:xfrm>
            <a:off x="6271617" y="3540204"/>
            <a:ext cx="7573566" cy="829747"/>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General AI, or "strong AI," refers to the development of artificial intelligence that can perform a wide range of cognitive tasks, similar to the capabilities of the human mind. This highly advanced and versatile form of AI is still largely theoretical and not yet achieved in practice.</a:t>
            </a:r>
            <a:endParaRPr lang="en-US" sz="1361" dirty="0"/>
          </a:p>
        </p:txBody>
      </p:sp>
      <p:sp>
        <p:nvSpPr>
          <p:cNvPr id="13" name="Shape 8"/>
          <p:cNvSpPr/>
          <p:nvPr/>
        </p:nvSpPr>
        <p:spPr>
          <a:xfrm>
            <a:off x="6091238" y="4723090"/>
            <a:ext cx="7934325" cy="1271707"/>
          </a:xfrm>
          <a:prstGeom prst="roundRect">
            <a:avLst>
              <a:gd name="adj" fmla="val 5708"/>
            </a:avLst>
          </a:prstGeom>
          <a:solidFill>
            <a:srgbClr val="F0D4F7"/>
          </a:solidFill>
          <a:ln w="7620">
            <a:solidFill>
              <a:srgbClr val="D6BADD"/>
            </a:solidFill>
            <a:prstDash val="solid"/>
          </a:ln>
        </p:spPr>
        <p:txBody>
          <a:bodyPr/>
          <a:lstStyle/>
          <a:p>
            <a:endParaRPr lang="en-IN"/>
          </a:p>
        </p:txBody>
      </p:sp>
      <p:sp>
        <p:nvSpPr>
          <p:cNvPr id="14" name="Text 9"/>
          <p:cNvSpPr/>
          <p:nvPr/>
        </p:nvSpPr>
        <p:spPr>
          <a:xfrm>
            <a:off x="6271617" y="4903470"/>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Hybrid AI</a:t>
            </a:r>
            <a:endParaRPr lang="en-US" sz="1601" dirty="0"/>
          </a:p>
        </p:txBody>
      </p:sp>
      <p:sp>
        <p:nvSpPr>
          <p:cNvPr id="15" name="Text 10"/>
          <p:cNvSpPr/>
          <p:nvPr/>
        </p:nvSpPr>
        <p:spPr>
          <a:xfrm>
            <a:off x="6271617" y="5261253"/>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Hybrid AI systems combine various AI techniques, such as machine learning, deep learning, and rule-based reasoning, to leverage the strengths of different approaches and tackle more complex problems.</a:t>
            </a:r>
            <a:endParaRPr lang="en-US" sz="1361" dirty="0"/>
          </a:p>
        </p:txBody>
      </p:sp>
      <p:sp>
        <p:nvSpPr>
          <p:cNvPr id="16" name="Shape 11"/>
          <p:cNvSpPr/>
          <p:nvPr/>
        </p:nvSpPr>
        <p:spPr>
          <a:xfrm>
            <a:off x="6091238" y="6167557"/>
            <a:ext cx="7934325" cy="1548289"/>
          </a:xfrm>
          <a:prstGeom prst="roundRect">
            <a:avLst>
              <a:gd name="adj" fmla="val 4688"/>
            </a:avLst>
          </a:prstGeom>
          <a:solidFill>
            <a:srgbClr val="F0D4F7"/>
          </a:solidFill>
          <a:ln w="7620">
            <a:solidFill>
              <a:srgbClr val="D6BADD"/>
            </a:solidFill>
            <a:prstDash val="solid"/>
          </a:ln>
        </p:spPr>
        <p:txBody>
          <a:bodyPr/>
          <a:lstStyle/>
          <a:p>
            <a:endParaRPr lang="en-IN"/>
          </a:p>
        </p:txBody>
      </p:sp>
      <p:sp>
        <p:nvSpPr>
          <p:cNvPr id="17" name="Text 12"/>
          <p:cNvSpPr/>
          <p:nvPr/>
        </p:nvSpPr>
        <p:spPr>
          <a:xfrm>
            <a:off x="6271617" y="6347936"/>
            <a:ext cx="3129677"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Source Serif Pro" pitchFamily="34" charset="0"/>
                <a:ea typeface="Source Serif Pro" pitchFamily="34" charset="-122"/>
                <a:cs typeface="Source Serif Pro" pitchFamily="34" charset="-120"/>
              </a:rPr>
              <a:t>Artificial General Intelligence (AGI)</a:t>
            </a:r>
            <a:endParaRPr lang="en-US" sz="1601" dirty="0"/>
          </a:p>
        </p:txBody>
      </p:sp>
      <p:sp>
        <p:nvSpPr>
          <p:cNvPr id="18" name="Text 13"/>
          <p:cNvSpPr/>
          <p:nvPr/>
        </p:nvSpPr>
        <p:spPr>
          <a:xfrm>
            <a:off x="6271617" y="6705719"/>
            <a:ext cx="7573566" cy="829747"/>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Artificial General Intelligence (AGI) is the hypothetical ability of an artificial intelligence to match or exceed human capabilities across a wide range of cognitive tasks, including learning, problem-solving, and abstract reasoning.</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1329</TotalTime>
  <Words>1806</Words>
  <Application>Microsoft Office PowerPoint</Application>
  <PresentationFormat>Custom</PresentationFormat>
  <Paragraphs>141</Paragraphs>
  <Slides>16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Inter</vt:lpstr>
      <vt:lpstr>Source Sans Pro</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Ramanuj Saket</cp:lastModifiedBy>
  <cp:revision>17</cp:revision>
  <dcterms:created xsi:type="dcterms:W3CDTF">2024-08-09T09:23:28Z</dcterms:created>
  <dcterms:modified xsi:type="dcterms:W3CDTF">2024-08-12T07:28:32Z</dcterms:modified>
</cp:coreProperties>
</file>